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48"/>
  </p:notesMasterIdLst>
  <p:sldIdLst>
    <p:sldId id="256" r:id="rId4"/>
    <p:sldId id="258" r:id="rId5"/>
    <p:sldId id="257" r:id="rId6"/>
    <p:sldId id="261" r:id="rId7"/>
    <p:sldId id="328" r:id="rId8"/>
    <p:sldId id="327" r:id="rId9"/>
    <p:sldId id="329" r:id="rId10"/>
    <p:sldId id="263" r:id="rId11"/>
    <p:sldId id="265" r:id="rId12"/>
    <p:sldId id="274" r:id="rId13"/>
    <p:sldId id="314" r:id="rId14"/>
    <p:sldId id="264" r:id="rId15"/>
    <p:sldId id="262" r:id="rId16"/>
    <p:sldId id="312" r:id="rId17"/>
    <p:sldId id="301" r:id="rId18"/>
    <p:sldId id="279" r:id="rId19"/>
    <p:sldId id="324" r:id="rId20"/>
    <p:sldId id="317" r:id="rId21"/>
    <p:sldId id="313" r:id="rId22"/>
    <p:sldId id="298" r:id="rId23"/>
    <p:sldId id="332" r:id="rId24"/>
    <p:sldId id="339" r:id="rId25"/>
    <p:sldId id="336" r:id="rId26"/>
    <p:sldId id="338" r:id="rId27"/>
    <p:sldId id="307" r:id="rId28"/>
    <p:sldId id="276" r:id="rId29"/>
    <p:sldId id="271" r:id="rId30"/>
    <p:sldId id="286" r:id="rId31"/>
    <p:sldId id="293" r:id="rId32"/>
    <p:sldId id="281" r:id="rId33"/>
    <p:sldId id="284" r:id="rId34"/>
    <p:sldId id="321" r:id="rId35"/>
    <p:sldId id="340" r:id="rId36"/>
    <p:sldId id="335" r:id="rId37"/>
    <p:sldId id="277" r:id="rId38"/>
    <p:sldId id="282" r:id="rId39"/>
    <p:sldId id="294" r:id="rId40"/>
    <p:sldId id="285" r:id="rId41"/>
    <p:sldId id="283" r:id="rId42"/>
    <p:sldId id="334" r:id="rId43"/>
    <p:sldId id="319" r:id="rId44"/>
    <p:sldId id="259" r:id="rId45"/>
    <p:sldId id="333" r:id="rId46"/>
    <p:sldId id="337" r:id="rId4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0F4"/>
    <a:srgbClr val="3399FF"/>
    <a:srgbClr val="C2E6B8"/>
    <a:srgbClr val="D9EAB4"/>
    <a:srgbClr val="DAE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60"/>
  </p:normalViewPr>
  <p:slideViewPr>
    <p:cSldViewPr>
      <p:cViewPr>
        <p:scale>
          <a:sx n="86" d="100"/>
          <a:sy n="86" d="100"/>
        </p:scale>
        <p:origin x="-504" y="-28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2708E7-68CC-4F97-875A-F224EAC92E07}" type="doc">
      <dgm:prSet loTypeId="urn:microsoft.com/office/officeart/2005/8/layout/hProcess9" loCatId="process" qsTypeId="urn:microsoft.com/office/officeart/2005/8/quickstyle/simple1" qsCatId="simple" csTypeId="urn:microsoft.com/office/officeart/2005/8/colors/colorful4" csCatId="colorful" phldr="1"/>
      <dgm:spPr/>
    </dgm:pt>
    <dgm:pt modelId="{7AE7198D-12D3-4686-8D8C-5F829E0DBC24}">
      <dgm:prSet phldrT="[文本]"/>
      <dgm:spPr>
        <a:xfrm>
          <a:off x="0" y="1219199"/>
          <a:ext cx="1828800" cy="1625600"/>
        </a:xfr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endParaRPr lang="zh-CN" altLang="en-US">
            <a:solidFill>
              <a:sysClr val="window" lastClr="FFFFFF"/>
            </a:solidFill>
            <a:latin typeface="Calibri"/>
            <a:ea typeface="宋体"/>
            <a:cs typeface="+mn-cs"/>
          </a:endParaRPr>
        </a:p>
      </dgm:t>
    </dgm:pt>
    <dgm:pt modelId="{EB87C391-3D6C-4EB6-823E-E11A0E4E6C49}" type="parTrans" cxnId="{903319D1-5C69-4E3F-97BB-BAB54D53C27C}">
      <dgm:prSet/>
      <dgm:spPr/>
      <dgm:t>
        <a:bodyPr/>
        <a:lstStyle/>
        <a:p>
          <a:endParaRPr lang="zh-CN" altLang="en-US"/>
        </a:p>
      </dgm:t>
    </dgm:pt>
    <dgm:pt modelId="{D63A11FF-378E-4BF8-902F-31EF5C80620D}" type="sibTrans" cxnId="{903319D1-5C69-4E3F-97BB-BAB54D53C27C}">
      <dgm:prSet/>
      <dgm:spPr/>
      <dgm:t>
        <a:bodyPr/>
        <a:lstStyle/>
        <a:p>
          <a:endParaRPr lang="zh-CN" altLang="en-US"/>
        </a:p>
      </dgm:t>
    </dgm:pt>
    <dgm:pt modelId="{D6F38E54-F037-4342-B030-4E05020B5F1F}">
      <dgm:prSet phldrT="[文本]"/>
      <dgm:spPr>
        <a:xfrm>
          <a:off x="2133599" y="1219199"/>
          <a:ext cx="1828800" cy="1625600"/>
        </a:xfr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ln>
        <a:effectLst/>
      </dgm:spPr>
      <dgm:t>
        <a:bodyPr/>
        <a:lstStyle/>
        <a:p>
          <a:endParaRPr lang="zh-CN" altLang="en-US">
            <a:solidFill>
              <a:sysClr val="window" lastClr="FFFFFF"/>
            </a:solidFill>
            <a:latin typeface="Calibri"/>
            <a:ea typeface="宋体"/>
            <a:cs typeface="+mn-cs"/>
          </a:endParaRPr>
        </a:p>
      </dgm:t>
    </dgm:pt>
    <dgm:pt modelId="{B6B9F223-64A4-4608-9B6F-E83346EA11C8}" type="parTrans" cxnId="{8B30D3DE-10ED-40B7-B6AC-44E4415CD43E}">
      <dgm:prSet/>
      <dgm:spPr/>
      <dgm:t>
        <a:bodyPr/>
        <a:lstStyle/>
        <a:p>
          <a:endParaRPr lang="zh-CN" altLang="en-US"/>
        </a:p>
      </dgm:t>
    </dgm:pt>
    <dgm:pt modelId="{2EE56E42-C02E-4A2D-A9AA-CD4364B968EC}" type="sibTrans" cxnId="{8B30D3DE-10ED-40B7-B6AC-44E4415CD43E}">
      <dgm:prSet/>
      <dgm:spPr/>
      <dgm:t>
        <a:bodyPr/>
        <a:lstStyle/>
        <a:p>
          <a:endParaRPr lang="zh-CN" altLang="en-US"/>
        </a:p>
      </dgm:t>
    </dgm:pt>
    <dgm:pt modelId="{0EDB0841-5364-4A01-86B0-08F2164032B6}">
      <dgm:prSet phldrT="[文本]"/>
      <dgm:spPr>
        <a:xfrm>
          <a:off x="4267200" y="1219199"/>
          <a:ext cx="1828800" cy="1625600"/>
        </a:xfr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gm:spPr>
      <dgm:t>
        <a:bodyPr/>
        <a:lstStyle/>
        <a:p>
          <a:endParaRPr lang="zh-CN" altLang="en-US">
            <a:solidFill>
              <a:sysClr val="window" lastClr="FFFFFF"/>
            </a:solidFill>
            <a:latin typeface="Calibri"/>
            <a:ea typeface="宋体"/>
            <a:cs typeface="+mn-cs"/>
          </a:endParaRPr>
        </a:p>
      </dgm:t>
    </dgm:pt>
    <dgm:pt modelId="{45DFDD56-6483-4FBF-AEF8-5DAA84A17F67}" type="parTrans" cxnId="{A83C9B65-F5DD-454C-A40B-5B9A9B406F84}">
      <dgm:prSet/>
      <dgm:spPr/>
      <dgm:t>
        <a:bodyPr/>
        <a:lstStyle/>
        <a:p>
          <a:endParaRPr lang="zh-CN" altLang="en-US"/>
        </a:p>
      </dgm:t>
    </dgm:pt>
    <dgm:pt modelId="{28E088BD-7A2B-4617-B45F-176893D07596}" type="sibTrans" cxnId="{A83C9B65-F5DD-454C-A40B-5B9A9B406F84}">
      <dgm:prSet/>
      <dgm:spPr/>
      <dgm:t>
        <a:bodyPr/>
        <a:lstStyle/>
        <a:p>
          <a:endParaRPr lang="zh-CN" altLang="en-US"/>
        </a:p>
      </dgm:t>
    </dgm:pt>
    <dgm:pt modelId="{A7A3E541-EC89-4C19-986F-380989F95AAD}" type="pres">
      <dgm:prSet presAssocID="{4A2708E7-68CC-4F97-875A-F224EAC92E07}" presName="CompostProcess" presStyleCnt="0">
        <dgm:presLayoutVars>
          <dgm:dir/>
          <dgm:resizeHandles val="exact"/>
        </dgm:presLayoutVars>
      </dgm:prSet>
      <dgm:spPr/>
    </dgm:pt>
    <dgm:pt modelId="{9FF1B752-78E5-4353-B550-04E276A60E8C}" type="pres">
      <dgm:prSet presAssocID="{4A2708E7-68CC-4F97-875A-F224EAC92E07}" presName="arrow" presStyleLbl="bgShp" presStyleIdx="0" presStyleCnt="1" custLinFactNeighborX="127" custLinFactNeighborY="532"/>
      <dgm:spPr>
        <a:xfrm>
          <a:off x="457199" y="0"/>
          <a:ext cx="5181600" cy="4063999"/>
        </a:xfrm>
        <a:prstGeom prst="rightArrow">
          <a:avLst/>
        </a:prstGeom>
        <a:solidFill>
          <a:srgbClr val="8064A2">
            <a:tint val="40000"/>
            <a:hueOff val="0"/>
            <a:satOff val="0"/>
            <a:lumOff val="0"/>
            <a:alphaOff val="0"/>
          </a:srgbClr>
        </a:solidFill>
        <a:ln>
          <a:noFill/>
        </a:ln>
        <a:effectLst/>
      </dgm:spPr>
      <dgm:t>
        <a:bodyPr/>
        <a:lstStyle/>
        <a:p>
          <a:endParaRPr lang="zh-CN" altLang="en-US"/>
        </a:p>
      </dgm:t>
    </dgm:pt>
    <dgm:pt modelId="{A6C4B2DD-251F-416A-9126-C35CF776C2E4}" type="pres">
      <dgm:prSet presAssocID="{4A2708E7-68CC-4F97-875A-F224EAC92E07}" presName="linearProcess" presStyleCnt="0"/>
      <dgm:spPr/>
    </dgm:pt>
    <dgm:pt modelId="{207D15A2-AF95-44EF-AA73-8DFD3E93D4D0}" type="pres">
      <dgm:prSet presAssocID="{7AE7198D-12D3-4686-8D8C-5F829E0DBC24}" presName="textNode" presStyleLbl="node1" presStyleIdx="0" presStyleCnt="3">
        <dgm:presLayoutVars>
          <dgm:bulletEnabled val="1"/>
        </dgm:presLayoutVars>
      </dgm:prSet>
      <dgm:spPr>
        <a:prstGeom prst="roundRect">
          <a:avLst/>
        </a:prstGeom>
      </dgm:spPr>
      <dgm:t>
        <a:bodyPr/>
        <a:lstStyle/>
        <a:p>
          <a:endParaRPr lang="zh-CN" altLang="en-US"/>
        </a:p>
      </dgm:t>
    </dgm:pt>
    <dgm:pt modelId="{75087EF4-5FAD-4A8F-8181-677D4A44AEB4}" type="pres">
      <dgm:prSet presAssocID="{D63A11FF-378E-4BF8-902F-31EF5C80620D}" presName="sibTrans" presStyleCnt="0"/>
      <dgm:spPr/>
    </dgm:pt>
    <dgm:pt modelId="{E3249015-0E52-4E9C-97E2-C31755DA7C84}" type="pres">
      <dgm:prSet presAssocID="{D6F38E54-F037-4342-B030-4E05020B5F1F}" presName="textNode" presStyleLbl="node1" presStyleIdx="1" presStyleCnt="3">
        <dgm:presLayoutVars>
          <dgm:bulletEnabled val="1"/>
        </dgm:presLayoutVars>
      </dgm:prSet>
      <dgm:spPr>
        <a:prstGeom prst="roundRect">
          <a:avLst/>
        </a:prstGeom>
      </dgm:spPr>
      <dgm:t>
        <a:bodyPr/>
        <a:lstStyle/>
        <a:p>
          <a:endParaRPr lang="zh-CN" altLang="en-US"/>
        </a:p>
      </dgm:t>
    </dgm:pt>
    <dgm:pt modelId="{98426B35-6CEC-4DAC-9C23-367E3FDF4445}" type="pres">
      <dgm:prSet presAssocID="{2EE56E42-C02E-4A2D-A9AA-CD4364B968EC}" presName="sibTrans" presStyleCnt="0"/>
      <dgm:spPr/>
    </dgm:pt>
    <dgm:pt modelId="{B96F21A7-FF77-4091-8524-2D0FE362DC7E}" type="pres">
      <dgm:prSet presAssocID="{0EDB0841-5364-4A01-86B0-08F2164032B6}" presName="textNode" presStyleLbl="node1" presStyleIdx="2" presStyleCnt="3">
        <dgm:presLayoutVars>
          <dgm:bulletEnabled val="1"/>
        </dgm:presLayoutVars>
      </dgm:prSet>
      <dgm:spPr>
        <a:prstGeom prst="roundRect">
          <a:avLst/>
        </a:prstGeom>
      </dgm:spPr>
      <dgm:t>
        <a:bodyPr/>
        <a:lstStyle/>
        <a:p>
          <a:endParaRPr lang="zh-CN" altLang="en-US"/>
        </a:p>
      </dgm:t>
    </dgm:pt>
  </dgm:ptLst>
  <dgm:cxnLst>
    <dgm:cxn modelId="{A83C9B65-F5DD-454C-A40B-5B9A9B406F84}" srcId="{4A2708E7-68CC-4F97-875A-F224EAC92E07}" destId="{0EDB0841-5364-4A01-86B0-08F2164032B6}" srcOrd="2" destOrd="0" parTransId="{45DFDD56-6483-4FBF-AEF8-5DAA84A17F67}" sibTransId="{28E088BD-7A2B-4617-B45F-176893D07596}"/>
    <dgm:cxn modelId="{52DBCC7F-58E6-40F2-90E0-F5843A3BBAAD}" type="presOf" srcId="{4A2708E7-68CC-4F97-875A-F224EAC92E07}" destId="{A7A3E541-EC89-4C19-986F-380989F95AAD}" srcOrd="0" destOrd="0" presId="urn:microsoft.com/office/officeart/2005/8/layout/hProcess9"/>
    <dgm:cxn modelId="{15B0CD48-D134-474D-AE10-111876970282}" type="presOf" srcId="{D6F38E54-F037-4342-B030-4E05020B5F1F}" destId="{E3249015-0E52-4E9C-97E2-C31755DA7C84}" srcOrd="0" destOrd="0" presId="urn:microsoft.com/office/officeart/2005/8/layout/hProcess9"/>
    <dgm:cxn modelId="{903319D1-5C69-4E3F-97BB-BAB54D53C27C}" srcId="{4A2708E7-68CC-4F97-875A-F224EAC92E07}" destId="{7AE7198D-12D3-4686-8D8C-5F829E0DBC24}" srcOrd="0" destOrd="0" parTransId="{EB87C391-3D6C-4EB6-823E-E11A0E4E6C49}" sibTransId="{D63A11FF-378E-4BF8-902F-31EF5C80620D}"/>
    <dgm:cxn modelId="{A2BE1789-B941-43F6-8805-8D23AC7F320E}" type="presOf" srcId="{7AE7198D-12D3-4686-8D8C-5F829E0DBC24}" destId="{207D15A2-AF95-44EF-AA73-8DFD3E93D4D0}" srcOrd="0" destOrd="0" presId="urn:microsoft.com/office/officeart/2005/8/layout/hProcess9"/>
    <dgm:cxn modelId="{8B30D3DE-10ED-40B7-B6AC-44E4415CD43E}" srcId="{4A2708E7-68CC-4F97-875A-F224EAC92E07}" destId="{D6F38E54-F037-4342-B030-4E05020B5F1F}" srcOrd="1" destOrd="0" parTransId="{B6B9F223-64A4-4608-9B6F-E83346EA11C8}" sibTransId="{2EE56E42-C02E-4A2D-A9AA-CD4364B968EC}"/>
    <dgm:cxn modelId="{71F246A1-AFCC-4A3B-9F07-F3E7931652D8}" type="presOf" srcId="{0EDB0841-5364-4A01-86B0-08F2164032B6}" destId="{B96F21A7-FF77-4091-8524-2D0FE362DC7E}" srcOrd="0" destOrd="0" presId="urn:microsoft.com/office/officeart/2005/8/layout/hProcess9"/>
    <dgm:cxn modelId="{FE18F0C9-6E01-4E2B-A12F-1CADDC402BB8}" type="presParOf" srcId="{A7A3E541-EC89-4C19-986F-380989F95AAD}" destId="{9FF1B752-78E5-4353-B550-04E276A60E8C}" srcOrd="0" destOrd="0" presId="urn:microsoft.com/office/officeart/2005/8/layout/hProcess9"/>
    <dgm:cxn modelId="{61ED8EAA-E668-45E3-90B9-0AAB887463D2}" type="presParOf" srcId="{A7A3E541-EC89-4C19-986F-380989F95AAD}" destId="{A6C4B2DD-251F-416A-9126-C35CF776C2E4}" srcOrd="1" destOrd="0" presId="urn:microsoft.com/office/officeart/2005/8/layout/hProcess9"/>
    <dgm:cxn modelId="{13A6C412-5F90-4DE4-83CE-AFFA1528CD1B}" type="presParOf" srcId="{A6C4B2DD-251F-416A-9126-C35CF776C2E4}" destId="{207D15A2-AF95-44EF-AA73-8DFD3E93D4D0}" srcOrd="0" destOrd="0" presId="urn:microsoft.com/office/officeart/2005/8/layout/hProcess9"/>
    <dgm:cxn modelId="{665E7A00-8118-46ED-9CAD-37F8E408AE37}" type="presParOf" srcId="{A6C4B2DD-251F-416A-9126-C35CF776C2E4}" destId="{75087EF4-5FAD-4A8F-8181-677D4A44AEB4}" srcOrd="1" destOrd="0" presId="urn:microsoft.com/office/officeart/2005/8/layout/hProcess9"/>
    <dgm:cxn modelId="{652806B5-B590-42C0-966C-EFCF8EE0F686}" type="presParOf" srcId="{A6C4B2DD-251F-416A-9126-C35CF776C2E4}" destId="{E3249015-0E52-4E9C-97E2-C31755DA7C84}" srcOrd="2" destOrd="0" presId="urn:microsoft.com/office/officeart/2005/8/layout/hProcess9"/>
    <dgm:cxn modelId="{2ACC6587-81C0-4805-A93B-65F370C27444}" type="presParOf" srcId="{A6C4B2DD-251F-416A-9126-C35CF776C2E4}" destId="{98426B35-6CEC-4DAC-9C23-367E3FDF4445}" srcOrd="3" destOrd="0" presId="urn:microsoft.com/office/officeart/2005/8/layout/hProcess9"/>
    <dgm:cxn modelId="{7DFAE6A1-936A-4676-A9EE-4D75DFA3BF0A}" type="presParOf" srcId="{A6C4B2DD-251F-416A-9126-C35CF776C2E4}" destId="{B96F21A7-FF77-4091-8524-2D0FE362DC7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2708E7-68CC-4F97-875A-F224EAC92E07}" type="doc">
      <dgm:prSet loTypeId="urn:microsoft.com/office/officeart/2005/8/layout/hProcess9" loCatId="process" qsTypeId="urn:microsoft.com/office/officeart/2005/8/quickstyle/simple1" qsCatId="simple" csTypeId="urn:microsoft.com/office/officeart/2005/8/colors/colorful4" csCatId="colorful" phldr="1"/>
      <dgm:spPr/>
    </dgm:pt>
    <dgm:pt modelId="{7AE7198D-12D3-4686-8D8C-5F829E0DBC24}">
      <dgm:prSet phldrT="[文本]"/>
      <dgm:spPr>
        <a:xfrm>
          <a:off x="0" y="1219199"/>
          <a:ext cx="1828800" cy="1625600"/>
        </a:xfr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endParaRPr lang="zh-CN" altLang="en-US">
            <a:solidFill>
              <a:sysClr val="window" lastClr="FFFFFF"/>
            </a:solidFill>
            <a:latin typeface="Calibri"/>
            <a:ea typeface="宋体"/>
            <a:cs typeface="+mn-cs"/>
          </a:endParaRPr>
        </a:p>
      </dgm:t>
    </dgm:pt>
    <dgm:pt modelId="{EB87C391-3D6C-4EB6-823E-E11A0E4E6C49}" type="parTrans" cxnId="{903319D1-5C69-4E3F-97BB-BAB54D53C27C}">
      <dgm:prSet/>
      <dgm:spPr/>
      <dgm:t>
        <a:bodyPr/>
        <a:lstStyle/>
        <a:p>
          <a:endParaRPr lang="zh-CN" altLang="en-US"/>
        </a:p>
      </dgm:t>
    </dgm:pt>
    <dgm:pt modelId="{D63A11FF-378E-4BF8-902F-31EF5C80620D}" type="sibTrans" cxnId="{903319D1-5C69-4E3F-97BB-BAB54D53C27C}">
      <dgm:prSet/>
      <dgm:spPr/>
      <dgm:t>
        <a:bodyPr/>
        <a:lstStyle/>
        <a:p>
          <a:endParaRPr lang="zh-CN" altLang="en-US"/>
        </a:p>
      </dgm:t>
    </dgm:pt>
    <dgm:pt modelId="{D6F38E54-F037-4342-B030-4E05020B5F1F}">
      <dgm:prSet phldrT="[文本]"/>
      <dgm:spPr>
        <a:xfrm>
          <a:off x="2133599" y="1219199"/>
          <a:ext cx="1828800" cy="1625600"/>
        </a:xfr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ln>
        <a:effectLst/>
      </dgm:spPr>
      <dgm:t>
        <a:bodyPr/>
        <a:lstStyle/>
        <a:p>
          <a:endParaRPr lang="zh-CN" altLang="en-US">
            <a:solidFill>
              <a:sysClr val="window" lastClr="FFFFFF"/>
            </a:solidFill>
            <a:latin typeface="Calibri"/>
            <a:ea typeface="宋体"/>
            <a:cs typeface="+mn-cs"/>
          </a:endParaRPr>
        </a:p>
      </dgm:t>
    </dgm:pt>
    <dgm:pt modelId="{B6B9F223-64A4-4608-9B6F-E83346EA11C8}" type="parTrans" cxnId="{8B30D3DE-10ED-40B7-B6AC-44E4415CD43E}">
      <dgm:prSet/>
      <dgm:spPr/>
      <dgm:t>
        <a:bodyPr/>
        <a:lstStyle/>
        <a:p>
          <a:endParaRPr lang="zh-CN" altLang="en-US"/>
        </a:p>
      </dgm:t>
    </dgm:pt>
    <dgm:pt modelId="{2EE56E42-C02E-4A2D-A9AA-CD4364B968EC}" type="sibTrans" cxnId="{8B30D3DE-10ED-40B7-B6AC-44E4415CD43E}">
      <dgm:prSet/>
      <dgm:spPr/>
      <dgm:t>
        <a:bodyPr/>
        <a:lstStyle/>
        <a:p>
          <a:endParaRPr lang="zh-CN" altLang="en-US"/>
        </a:p>
      </dgm:t>
    </dgm:pt>
    <dgm:pt modelId="{0EDB0841-5364-4A01-86B0-08F2164032B6}">
      <dgm:prSet phldrT="[文本]"/>
      <dgm:spPr>
        <a:xfrm>
          <a:off x="4267200" y="1219199"/>
          <a:ext cx="1828800" cy="1625600"/>
        </a:xfr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gm:spPr>
      <dgm:t>
        <a:bodyPr/>
        <a:lstStyle/>
        <a:p>
          <a:endParaRPr lang="zh-CN" altLang="en-US">
            <a:solidFill>
              <a:sysClr val="window" lastClr="FFFFFF"/>
            </a:solidFill>
            <a:latin typeface="Calibri"/>
            <a:ea typeface="宋体"/>
            <a:cs typeface="+mn-cs"/>
          </a:endParaRPr>
        </a:p>
      </dgm:t>
    </dgm:pt>
    <dgm:pt modelId="{45DFDD56-6483-4FBF-AEF8-5DAA84A17F67}" type="parTrans" cxnId="{A83C9B65-F5DD-454C-A40B-5B9A9B406F84}">
      <dgm:prSet/>
      <dgm:spPr/>
      <dgm:t>
        <a:bodyPr/>
        <a:lstStyle/>
        <a:p>
          <a:endParaRPr lang="zh-CN" altLang="en-US"/>
        </a:p>
      </dgm:t>
    </dgm:pt>
    <dgm:pt modelId="{28E088BD-7A2B-4617-B45F-176893D07596}" type="sibTrans" cxnId="{A83C9B65-F5DD-454C-A40B-5B9A9B406F84}">
      <dgm:prSet/>
      <dgm:spPr/>
      <dgm:t>
        <a:bodyPr/>
        <a:lstStyle/>
        <a:p>
          <a:endParaRPr lang="zh-CN" altLang="en-US"/>
        </a:p>
      </dgm:t>
    </dgm:pt>
    <dgm:pt modelId="{A7A3E541-EC89-4C19-986F-380989F95AAD}" type="pres">
      <dgm:prSet presAssocID="{4A2708E7-68CC-4F97-875A-F224EAC92E07}" presName="CompostProcess" presStyleCnt="0">
        <dgm:presLayoutVars>
          <dgm:dir/>
          <dgm:resizeHandles val="exact"/>
        </dgm:presLayoutVars>
      </dgm:prSet>
      <dgm:spPr/>
    </dgm:pt>
    <dgm:pt modelId="{9FF1B752-78E5-4353-B550-04E276A60E8C}" type="pres">
      <dgm:prSet presAssocID="{4A2708E7-68CC-4F97-875A-F224EAC92E07}" presName="arrow" presStyleLbl="bgShp" presStyleIdx="0" presStyleCnt="1" custLinFactNeighborX="5476" custLinFactNeighborY="-24806"/>
      <dgm:spPr>
        <a:xfrm>
          <a:off x="457199" y="0"/>
          <a:ext cx="5181600" cy="4063999"/>
        </a:xfrm>
        <a:prstGeom prst="rightArrow">
          <a:avLst/>
        </a:prstGeom>
        <a:solidFill>
          <a:srgbClr val="8064A2">
            <a:tint val="40000"/>
            <a:hueOff val="0"/>
            <a:satOff val="0"/>
            <a:lumOff val="0"/>
            <a:alphaOff val="0"/>
          </a:srgbClr>
        </a:solidFill>
        <a:ln>
          <a:noFill/>
        </a:ln>
        <a:effectLst/>
      </dgm:spPr>
      <dgm:t>
        <a:bodyPr/>
        <a:lstStyle/>
        <a:p>
          <a:endParaRPr lang="zh-CN" altLang="en-US"/>
        </a:p>
      </dgm:t>
    </dgm:pt>
    <dgm:pt modelId="{A6C4B2DD-251F-416A-9126-C35CF776C2E4}" type="pres">
      <dgm:prSet presAssocID="{4A2708E7-68CC-4F97-875A-F224EAC92E07}" presName="linearProcess" presStyleCnt="0"/>
      <dgm:spPr/>
    </dgm:pt>
    <dgm:pt modelId="{207D15A2-AF95-44EF-AA73-8DFD3E93D4D0}" type="pres">
      <dgm:prSet presAssocID="{7AE7198D-12D3-4686-8D8C-5F829E0DBC24}" presName="textNode" presStyleLbl="node1" presStyleIdx="0" presStyleCnt="3">
        <dgm:presLayoutVars>
          <dgm:bulletEnabled val="1"/>
        </dgm:presLayoutVars>
      </dgm:prSet>
      <dgm:spPr>
        <a:prstGeom prst="roundRect">
          <a:avLst/>
        </a:prstGeom>
      </dgm:spPr>
      <dgm:t>
        <a:bodyPr/>
        <a:lstStyle/>
        <a:p>
          <a:endParaRPr lang="zh-CN" altLang="en-US"/>
        </a:p>
      </dgm:t>
    </dgm:pt>
    <dgm:pt modelId="{75087EF4-5FAD-4A8F-8181-677D4A44AEB4}" type="pres">
      <dgm:prSet presAssocID="{D63A11FF-378E-4BF8-902F-31EF5C80620D}" presName="sibTrans" presStyleCnt="0"/>
      <dgm:spPr/>
    </dgm:pt>
    <dgm:pt modelId="{E3249015-0E52-4E9C-97E2-C31755DA7C84}" type="pres">
      <dgm:prSet presAssocID="{D6F38E54-F037-4342-B030-4E05020B5F1F}" presName="textNode" presStyleLbl="node1" presStyleIdx="1" presStyleCnt="3" custScaleX="79257" custScaleY="88366">
        <dgm:presLayoutVars>
          <dgm:bulletEnabled val="1"/>
        </dgm:presLayoutVars>
      </dgm:prSet>
      <dgm:spPr>
        <a:prstGeom prst="roundRect">
          <a:avLst/>
        </a:prstGeom>
      </dgm:spPr>
      <dgm:t>
        <a:bodyPr/>
        <a:lstStyle/>
        <a:p>
          <a:endParaRPr lang="zh-CN" altLang="en-US"/>
        </a:p>
      </dgm:t>
    </dgm:pt>
    <dgm:pt modelId="{98426B35-6CEC-4DAC-9C23-367E3FDF4445}" type="pres">
      <dgm:prSet presAssocID="{2EE56E42-C02E-4A2D-A9AA-CD4364B968EC}" presName="sibTrans" presStyleCnt="0"/>
      <dgm:spPr/>
    </dgm:pt>
    <dgm:pt modelId="{B96F21A7-FF77-4091-8524-2D0FE362DC7E}" type="pres">
      <dgm:prSet presAssocID="{0EDB0841-5364-4A01-86B0-08F2164032B6}" presName="textNode" presStyleLbl="node1" presStyleIdx="2" presStyleCnt="3">
        <dgm:presLayoutVars>
          <dgm:bulletEnabled val="1"/>
        </dgm:presLayoutVars>
      </dgm:prSet>
      <dgm:spPr>
        <a:prstGeom prst="roundRect">
          <a:avLst/>
        </a:prstGeom>
      </dgm:spPr>
      <dgm:t>
        <a:bodyPr/>
        <a:lstStyle/>
        <a:p>
          <a:endParaRPr lang="zh-CN" altLang="en-US"/>
        </a:p>
      </dgm:t>
    </dgm:pt>
  </dgm:ptLst>
  <dgm:cxnLst>
    <dgm:cxn modelId="{903319D1-5C69-4E3F-97BB-BAB54D53C27C}" srcId="{4A2708E7-68CC-4F97-875A-F224EAC92E07}" destId="{7AE7198D-12D3-4686-8D8C-5F829E0DBC24}" srcOrd="0" destOrd="0" parTransId="{EB87C391-3D6C-4EB6-823E-E11A0E4E6C49}" sibTransId="{D63A11FF-378E-4BF8-902F-31EF5C80620D}"/>
    <dgm:cxn modelId="{A83C9B65-F5DD-454C-A40B-5B9A9B406F84}" srcId="{4A2708E7-68CC-4F97-875A-F224EAC92E07}" destId="{0EDB0841-5364-4A01-86B0-08F2164032B6}" srcOrd="2" destOrd="0" parTransId="{45DFDD56-6483-4FBF-AEF8-5DAA84A17F67}" sibTransId="{28E088BD-7A2B-4617-B45F-176893D07596}"/>
    <dgm:cxn modelId="{27B9A735-BA26-4C98-BF5A-978629A015CD}" type="presOf" srcId="{0EDB0841-5364-4A01-86B0-08F2164032B6}" destId="{B96F21A7-FF77-4091-8524-2D0FE362DC7E}" srcOrd="0" destOrd="0" presId="urn:microsoft.com/office/officeart/2005/8/layout/hProcess9"/>
    <dgm:cxn modelId="{45F172C5-9B1A-4D0A-AAC5-9CA9B2D07DA0}" type="presOf" srcId="{4A2708E7-68CC-4F97-875A-F224EAC92E07}" destId="{A7A3E541-EC89-4C19-986F-380989F95AAD}" srcOrd="0" destOrd="0" presId="urn:microsoft.com/office/officeart/2005/8/layout/hProcess9"/>
    <dgm:cxn modelId="{8B30D3DE-10ED-40B7-B6AC-44E4415CD43E}" srcId="{4A2708E7-68CC-4F97-875A-F224EAC92E07}" destId="{D6F38E54-F037-4342-B030-4E05020B5F1F}" srcOrd="1" destOrd="0" parTransId="{B6B9F223-64A4-4608-9B6F-E83346EA11C8}" sibTransId="{2EE56E42-C02E-4A2D-A9AA-CD4364B968EC}"/>
    <dgm:cxn modelId="{E5FEEF1E-3AB0-4349-BD9A-5DEFA25A12A6}" type="presOf" srcId="{D6F38E54-F037-4342-B030-4E05020B5F1F}" destId="{E3249015-0E52-4E9C-97E2-C31755DA7C84}" srcOrd="0" destOrd="0" presId="urn:microsoft.com/office/officeart/2005/8/layout/hProcess9"/>
    <dgm:cxn modelId="{9FC9AF57-222B-433B-AEC0-5CD1A30BD029}" type="presOf" srcId="{7AE7198D-12D3-4686-8D8C-5F829E0DBC24}" destId="{207D15A2-AF95-44EF-AA73-8DFD3E93D4D0}" srcOrd="0" destOrd="0" presId="urn:microsoft.com/office/officeart/2005/8/layout/hProcess9"/>
    <dgm:cxn modelId="{CD3B4E57-8FC8-4E16-8C9D-686879A6FFCD}" type="presParOf" srcId="{A7A3E541-EC89-4C19-986F-380989F95AAD}" destId="{9FF1B752-78E5-4353-B550-04E276A60E8C}" srcOrd="0" destOrd="0" presId="urn:microsoft.com/office/officeart/2005/8/layout/hProcess9"/>
    <dgm:cxn modelId="{54430DB0-A1EA-4D2F-B131-4C1E3D6769D4}" type="presParOf" srcId="{A7A3E541-EC89-4C19-986F-380989F95AAD}" destId="{A6C4B2DD-251F-416A-9126-C35CF776C2E4}" srcOrd="1" destOrd="0" presId="urn:microsoft.com/office/officeart/2005/8/layout/hProcess9"/>
    <dgm:cxn modelId="{B499767A-99E9-4AAC-B1F5-219BB649ED46}" type="presParOf" srcId="{A6C4B2DD-251F-416A-9126-C35CF776C2E4}" destId="{207D15A2-AF95-44EF-AA73-8DFD3E93D4D0}" srcOrd="0" destOrd="0" presId="urn:microsoft.com/office/officeart/2005/8/layout/hProcess9"/>
    <dgm:cxn modelId="{1DE0D3FC-0EEB-4B8E-BD3D-524A6B9C7DAE}" type="presParOf" srcId="{A6C4B2DD-251F-416A-9126-C35CF776C2E4}" destId="{75087EF4-5FAD-4A8F-8181-677D4A44AEB4}" srcOrd="1" destOrd="0" presId="urn:microsoft.com/office/officeart/2005/8/layout/hProcess9"/>
    <dgm:cxn modelId="{70B53E0F-9C9A-4EAB-9378-FDF358B00D50}" type="presParOf" srcId="{A6C4B2DD-251F-416A-9126-C35CF776C2E4}" destId="{E3249015-0E52-4E9C-97E2-C31755DA7C84}" srcOrd="2" destOrd="0" presId="urn:microsoft.com/office/officeart/2005/8/layout/hProcess9"/>
    <dgm:cxn modelId="{B70B2569-ABE1-4D1A-8E27-158C0B6B1852}" type="presParOf" srcId="{A6C4B2DD-251F-416A-9126-C35CF776C2E4}" destId="{98426B35-6CEC-4DAC-9C23-367E3FDF4445}" srcOrd="3" destOrd="0" presId="urn:microsoft.com/office/officeart/2005/8/layout/hProcess9"/>
    <dgm:cxn modelId="{53B9CC9B-62B9-42CD-BC30-8409E3ED7394}" type="presParOf" srcId="{A6C4B2DD-251F-416A-9126-C35CF776C2E4}" destId="{B96F21A7-FF77-4091-8524-2D0FE362DC7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EB92AA-D379-4FD2-B2BE-0106447557CB}" type="datetimeFigureOut">
              <a:rPr lang="zh-CN" altLang="en-US" smtClean="0"/>
              <a:t>2013/12/31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C9F8AD-38F6-4812-8E25-58A478D004CF}" type="slidenum">
              <a:rPr lang="zh-CN" altLang="en-US" smtClean="0"/>
              <a:t>‹#›</a:t>
            </a:fld>
            <a:endParaRPr lang="zh-CN" altLang="en-US"/>
          </a:p>
        </p:txBody>
      </p:sp>
    </p:spTree>
    <p:extLst>
      <p:ext uri="{BB962C8B-B14F-4D97-AF65-F5344CB8AC3E}">
        <p14:creationId xmlns:p14="http://schemas.microsoft.com/office/powerpoint/2010/main" val="125773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a:t>
            </a:fld>
            <a:endParaRPr lang="en-US" altLang="zh-CN" smtClean="0">
              <a:solidFill>
                <a:srgbClr val="000000"/>
              </a:solidFill>
              <a:latin typeface="Arial" charset="0"/>
            </a:endParaRPr>
          </a:p>
        </p:txBody>
      </p:sp>
    </p:spTree>
    <p:extLst>
      <p:ext uri="{BB962C8B-B14F-4D97-AF65-F5344CB8AC3E}">
        <p14:creationId xmlns:p14="http://schemas.microsoft.com/office/powerpoint/2010/main" val="410146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13</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15</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18</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使用上面的</a:t>
            </a:r>
            <a:r>
              <a:rPr lang="en-US" altLang="zh-CN" dirty="0" smtClean="0"/>
              <a:t>XML</a:t>
            </a:r>
            <a:r>
              <a:rPr lang="zh-CN" altLang="en-US" dirty="0" smtClean="0"/>
              <a:t>和</a:t>
            </a:r>
            <a:r>
              <a:rPr lang="en-US" altLang="zh-CN" dirty="0" smtClean="0"/>
              <a:t>JSON</a:t>
            </a:r>
            <a:r>
              <a:rPr lang="zh-CN" altLang="en-US" dirty="0" smtClean="0"/>
              <a:t>文件分别运行解析测试</a:t>
            </a:r>
            <a:r>
              <a:rPr lang="en-US" altLang="zh-CN" dirty="0" smtClean="0"/>
              <a:t>10,000,000</a:t>
            </a:r>
            <a:r>
              <a:rPr lang="zh-CN" altLang="en-US" dirty="0" smtClean="0"/>
              <a:t>次。结果并不令人惊讶，解析和转换</a:t>
            </a:r>
            <a:r>
              <a:rPr lang="en-US" altLang="zh-CN" dirty="0" smtClean="0"/>
              <a:t>JSON</a:t>
            </a:r>
            <a:r>
              <a:rPr lang="zh-CN" altLang="en-US" dirty="0" smtClean="0"/>
              <a:t>成一个</a:t>
            </a:r>
            <a:r>
              <a:rPr lang="en-US" altLang="zh-CN" dirty="0" smtClean="0"/>
              <a:t>Java</a:t>
            </a:r>
            <a:r>
              <a:rPr lang="zh-CN" altLang="en-US" dirty="0" smtClean="0"/>
              <a:t>对象的速度比</a:t>
            </a:r>
            <a:r>
              <a:rPr lang="en-US" altLang="zh-CN" dirty="0" smtClean="0"/>
              <a:t>XML</a:t>
            </a:r>
            <a:r>
              <a:rPr lang="zh-CN" altLang="en-US" dirty="0" smtClean="0"/>
              <a:t>快</a:t>
            </a:r>
            <a:r>
              <a:rPr lang="en-US" altLang="zh-CN" dirty="0" smtClean="0"/>
              <a:t>30</a:t>
            </a:r>
            <a:r>
              <a:rPr lang="zh-CN" altLang="en-US" dirty="0" smtClean="0"/>
              <a:t>％左右。</a:t>
            </a:r>
          </a:p>
          <a:p>
            <a:r>
              <a:rPr lang="en-US" altLang="zh-CN" dirty="0" smtClean="0"/>
              <a:t>JSON</a:t>
            </a:r>
            <a:r>
              <a:rPr lang="zh-CN" altLang="en-US" dirty="0" smtClean="0"/>
              <a:t>平均运行时间：</a:t>
            </a:r>
            <a:r>
              <a:rPr lang="en-US" altLang="zh-CN" dirty="0" smtClean="0"/>
              <a:t>3.647208974029518E-5</a:t>
            </a:r>
          </a:p>
          <a:p>
            <a:r>
              <a:rPr lang="en-US" altLang="zh-CN" dirty="0" smtClean="0"/>
              <a:t>XML</a:t>
            </a:r>
            <a:r>
              <a:rPr lang="zh-CN" altLang="en-US" dirty="0" smtClean="0"/>
              <a:t>平均运行时间：</a:t>
            </a:r>
            <a:r>
              <a:rPr lang="en-US" altLang="zh-CN" dirty="0" smtClean="0"/>
              <a:t>5.011537916910817E-5</a:t>
            </a:r>
          </a:p>
          <a:p>
            <a:r>
              <a:rPr lang="zh-CN" altLang="en-US" dirty="0" smtClean="0"/>
              <a:t>我得到的结论是：</a:t>
            </a:r>
          </a:p>
          <a:p>
            <a:r>
              <a:rPr lang="zh-CN" altLang="en-US" dirty="0" smtClean="0"/>
              <a:t>    相对</a:t>
            </a:r>
            <a:r>
              <a:rPr lang="en-US" altLang="zh-CN" dirty="0" smtClean="0"/>
              <a:t>XML</a:t>
            </a:r>
            <a:r>
              <a:rPr lang="zh-CN" altLang="en-US" dirty="0" smtClean="0"/>
              <a:t>，</a:t>
            </a:r>
            <a:r>
              <a:rPr lang="en-US" altLang="zh-CN" dirty="0" smtClean="0"/>
              <a:t>JSON</a:t>
            </a:r>
            <a:r>
              <a:rPr lang="zh-CN" altLang="en-US" dirty="0" smtClean="0"/>
              <a:t>的解析速度提高了</a:t>
            </a:r>
            <a:r>
              <a:rPr lang="en-US" altLang="zh-CN" dirty="0" smtClean="0"/>
              <a:t>30</a:t>
            </a:r>
            <a:r>
              <a:rPr lang="zh-CN" altLang="en-US" dirty="0" smtClean="0"/>
              <a:t>％</a:t>
            </a:r>
            <a:r>
              <a:rPr lang="en-US" altLang="zh-CN" dirty="0" smtClean="0"/>
              <a:t>,</a:t>
            </a:r>
            <a:r>
              <a:rPr lang="zh-CN" altLang="en-US" dirty="0" smtClean="0"/>
              <a:t>占用空间少</a:t>
            </a:r>
            <a:r>
              <a:rPr lang="en-US" altLang="zh-CN" dirty="0" smtClean="0"/>
              <a:t>30</a:t>
            </a:r>
            <a:r>
              <a:rPr lang="zh-CN" altLang="en-US" dirty="0" smtClean="0"/>
              <a:t>％。这些结果似乎和多数开发社区对两种格式的看法一样。换用</a:t>
            </a:r>
            <a:r>
              <a:rPr lang="en-US" altLang="zh-CN" dirty="0" smtClean="0"/>
              <a:t>JSON</a:t>
            </a:r>
            <a:r>
              <a:rPr lang="zh-CN" altLang="en-US" dirty="0" smtClean="0"/>
              <a:t>处理数据在性能上可以有不小的提升，而且还会减少空间的占用。</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19</a:t>
            </a:fld>
            <a:endParaRPr lang="zh-CN" altLang="en-US"/>
          </a:p>
        </p:txBody>
      </p:sp>
    </p:spTree>
    <p:extLst>
      <p:ext uri="{BB962C8B-B14F-4D97-AF65-F5344CB8AC3E}">
        <p14:creationId xmlns:p14="http://schemas.microsoft.com/office/powerpoint/2010/main" val="217230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视图层 用</a:t>
            </a:r>
            <a:r>
              <a:rPr lang="en-US" altLang="zh-CN" dirty="0" smtClean="0"/>
              <a:t>HTML</a:t>
            </a:r>
            <a:r>
              <a:rPr lang="zh-CN" altLang="en-US" dirty="0" smtClean="0"/>
              <a:t>、</a:t>
            </a:r>
            <a:r>
              <a:rPr lang="en-US" altLang="zh-CN" dirty="0" err="1" smtClean="0"/>
              <a:t>javascript</a:t>
            </a:r>
            <a:r>
              <a:rPr lang="zh-CN" altLang="en-US" dirty="0" smtClean="0"/>
              <a:t>编写对应业务逻辑的网页界面。调用数据录入组件完成诊断流程子页面，并实现数据交互接口模块</a:t>
            </a:r>
          </a:p>
          <a:p>
            <a:r>
              <a:rPr lang="en-US" altLang="zh-CN" dirty="0" smtClean="0"/>
              <a:t>2.</a:t>
            </a:r>
            <a:r>
              <a:rPr lang="zh-CN" altLang="en-US" dirty="0" smtClean="0"/>
              <a:t>模型层 搭建</a:t>
            </a:r>
            <a:r>
              <a:rPr lang="en-US" altLang="zh-CN" dirty="0" err="1" smtClean="0"/>
              <a:t>MongoDB</a:t>
            </a:r>
            <a:r>
              <a:rPr lang="zh-CN" altLang="en-US" dirty="0" smtClean="0"/>
              <a:t>集群，利用</a:t>
            </a:r>
            <a:r>
              <a:rPr lang="en-US" altLang="zh-CN" dirty="0" err="1" smtClean="0"/>
              <a:t>Mongodb</a:t>
            </a:r>
            <a:r>
              <a:rPr lang="zh-CN" altLang="en-US" dirty="0" smtClean="0"/>
              <a:t>数据库驱动编写数据操作接口，实现数据的增删查改功能</a:t>
            </a:r>
          </a:p>
          <a:p>
            <a:r>
              <a:rPr lang="en-US" altLang="zh-CN" dirty="0" smtClean="0"/>
              <a:t>3.</a:t>
            </a:r>
            <a:r>
              <a:rPr lang="zh-CN" altLang="en-US" dirty="0" smtClean="0"/>
              <a:t>控制层 通过调用模型层的接口和推理引擎接口实现系统的新建病人信息、问诊流程、问诊信息保存、病人信息查询、问诊信息查询等业务逻辑</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21</a:t>
            </a:fld>
            <a:endParaRPr lang="zh-CN" altLang="en-US"/>
          </a:p>
        </p:txBody>
      </p:sp>
    </p:spTree>
    <p:extLst>
      <p:ext uri="{BB962C8B-B14F-4D97-AF65-F5344CB8AC3E}">
        <p14:creationId xmlns:p14="http://schemas.microsoft.com/office/powerpoint/2010/main" val="3372899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26</a:t>
            </a:fld>
            <a:endParaRPr lang="en-US" altLang="zh-CN" smtClean="0">
              <a:solidFill>
                <a:srgbClr val="000000"/>
              </a:solidFill>
              <a:latin typeface="Arial" charset="0"/>
            </a:endParaRPr>
          </a:p>
        </p:txBody>
      </p:sp>
    </p:spTree>
    <p:extLst>
      <p:ext uri="{BB962C8B-B14F-4D97-AF65-F5344CB8AC3E}">
        <p14:creationId xmlns:p14="http://schemas.microsoft.com/office/powerpoint/2010/main" val="3178176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35</a:t>
            </a:fld>
            <a:endParaRPr lang="en-US" altLang="zh-CN" smtClean="0">
              <a:solidFill>
                <a:srgbClr val="000000"/>
              </a:solidFill>
              <a:latin typeface="Arial" charset="0"/>
            </a:endParaRPr>
          </a:p>
        </p:txBody>
      </p:sp>
    </p:spTree>
    <p:extLst>
      <p:ext uri="{BB962C8B-B14F-4D97-AF65-F5344CB8AC3E}">
        <p14:creationId xmlns:p14="http://schemas.microsoft.com/office/powerpoint/2010/main" val="61130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41</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1395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社区医疗服务为居民提供基本的医疗服务，是我国医疗体制改革和社区建设的重要组成部分。它是以人的保健为中心、家庭为单位、社区为范围导向，以妇女儿童、老年人、慢性病、残疾人和脆弱人群为重点，以解决社区主要问题、满足社区基本卫生需求为目的，融预防、医疗、保健、健康教育为一体的，有效、经济、综合、连续的基层医疗服</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a:t>
            </a:fld>
            <a:endParaRPr lang="zh-CN" altLang="en-US"/>
          </a:p>
        </p:txBody>
      </p:sp>
    </p:spTree>
    <p:extLst>
      <p:ext uri="{BB962C8B-B14F-4D97-AF65-F5344CB8AC3E}">
        <p14:creationId xmlns:p14="http://schemas.microsoft.com/office/powerpoint/2010/main" val="3012511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临床专业技能指医生应用临床技能和经验迅速判断病人健康状况和建立诊断的能力以及判断病人对干预措施可能获得的效益和风险比的能</a:t>
            </a:r>
          </a:p>
          <a:p>
            <a:r>
              <a:rPr lang="zh-CN" altLang="en-US" dirty="0" smtClean="0"/>
              <a:t>力</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4</a:t>
            </a:fld>
            <a:endParaRPr lang="zh-CN" altLang="en-US"/>
          </a:p>
        </p:txBody>
      </p:sp>
    </p:spTree>
    <p:extLst>
      <p:ext uri="{BB962C8B-B14F-4D97-AF65-F5344CB8AC3E}">
        <p14:creationId xmlns:p14="http://schemas.microsoft.com/office/powerpoint/2010/main" val="587599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a:t>
            </a:r>
            <a:r>
              <a:rPr lang="en-US" altLang="zh-CN" dirty="0" smtClean="0"/>
              <a:t>2005</a:t>
            </a:r>
            <a:r>
              <a:rPr lang="zh-CN" altLang="en-US" dirty="0" smtClean="0"/>
              <a:t>年发表于</a:t>
            </a:r>
            <a:r>
              <a:rPr lang="en-US" altLang="zh-CN" dirty="0" smtClean="0"/>
              <a:t>JAMA</a:t>
            </a:r>
            <a:r>
              <a:rPr lang="zh-CN" altLang="en-US" dirty="0" smtClean="0"/>
              <a:t>的系统性回顾中显示，</a:t>
            </a:r>
            <a:r>
              <a:rPr lang="en-US" altLang="zh-CN" dirty="0" smtClean="0"/>
              <a:t>97</a:t>
            </a:r>
            <a:r>
              <a:rPr lang="zh-CN" altLang="en-US" dirty="0" smtClean="0"/>
              <a:t>项经过严格挑选的随机研究中</a:t>
            </a:r>
            <a:r>
              <a:rPr lang="en-US" altLang="zh-CN" dirty="0" smtClean="0"/>
              <a:t>62</a:t>
            </a:r>
            <a:r>
              <a:rPr lang="zh-CN" altLang="en-US" dirty="0" smtClean="0"/>
              <a:t>份（</a:t>
            </a:r>
            <a:r>
              <a:rPr lang="en-US" altLang="zh-CN" dirty="0" smtClean="0"/>
              <a:t>64%</a:t>
            </a:r>
            <a:r>
              <a:rPr lang="zh-CN" altLang="en-US" dirty="0" smtClean="0"/>
              <a:t>）发现临床决策支持系统可提高医生的工作质量</a:t>
            </a:r>
            <a:r>
              <a:rPr lang="en-US" altLang="zh-CN" dirty="0" smtClean="0"/>
              <a:t>[8]</a:t>
            </a:r>
            <a:r>
              <a:rPr lang="zh-CN" altLang="en-US" dirty="0" smtClean="0"/>
              <a:t>，这个结果与</a:t>
            </a:r>
            <a:r>
              <a:rPr lang="en-US" altLang="zh-CN" dirty="0" smtClean="0"/>
              <a:t>1998</a:t>
            </a:r>
            <a:r>
              <a:rPr lang="zh-CN" altLang="en-US" dirty="0" smtClean="0"/>
              <a:t>年同样发表于</a:t>
            </a:r>
            <a:r>
              <a:rPr lang="en-US" altLang="zh-CN" dirty="0" smtClean="0"/>
              <a:t>JAMA</a:t>
            </a:r>
            <a:r>
              <a:rPr lang="zh-CN" altLang="en-US" dirty="0" smtClean="0"/>
              <a:t>的</a:t>
            </a:r>
            <a:r>
              <a:rPr lang="en-US" altLang="zh-CN" dirty="0" smtClean="0"/>
              <a:t>66%</a:t>
            </a:r>
            <a:r>
              <a:rPr lang="zh-CN" altLang="en-US" dirty="0" smtClean="0"/>
              <a:t>（</a:t>
            </a:r>
            <a:r>
              <a:rPr lang="en-US" altLang="zh-CN" dirty="0" smtClean="0"/>
              <a:t>43/65</a:t>
            </a:r>
            <a:r>
              <a:rPr lang="zh-CN" altLang="en-US" dirty="0" smtClean="0"/>
              <a:t>）的结果相类似</a:t>
            </a:r>
            <a:r>
              <a:rPr lang="en-US" altLang="zh-CN" dirty="0" smtClean="0"/>
              <a:t>[7]</a:t>
            </a:r>
            <a:r>
              <a:rPr lang="zh-CN" altLang="en-US" dirty="0" smtClean="0"/>
              <a:t> </a:t>
            </a:r>
            <a:r>
              <a:rPr lang="en-US" altLang="zh-CN" dirty="0" smtClean="0"/>
              <a:t>1.</a:t>
            </a:r>
            <a:r>
              <a:rPr lang="zh-CN" altLang="en-US" dirty="0" smtClean="0"/>
              <a:t>帮助医生解决复杂的医学问题，作为医生诊断、治疗以及预防的辅助工具</a:t>
            </a:r>
          </a:p>
          <a:p>
            <a:r>
              <a:rPr lang="en-US" altLang="zh-CN" dirty="0" smtClean="0"/>
              <a:t>2.</a:t>
            </a:r>
            <a:r>
              <a:rPr lang="zh-CN" altLang="en-US" dirty="0" smtClean="0"/>
              <a:t>帮助医学专家宝贵理论和丰富临床经验的保存、整理和传播</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5</a:t>
            </a:fld>
            <a:endParaRPr lang="zh-CN" altLang="en-US"/>
          </a:p>
        </p:txBody>
      </p:sp>
    </p:spTree>
    <p:extLst>
      <p:ext uri="{BB962C8B-B14F-4D97-AF65-F5344CB8AC3E}">
        <p14:creationId xmlns:p14="http://schemas.microsoft.com/office/powerpoint/2010/main" val="263631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医生给病人看病的这一自然过程可以用人工智能的设计原理和方法来模拟。</a:t>
            </a:r>
          </a:p>
          <a:p>
            <a:r>
              <a:rPr lang="zh-CN" altLang="en-US" dirty="0" smtClean="0"/>
              <a:t>这就是临床决策支持系统。临床决策支持系统对医生看病的观察、诊断和治疗模</a:t>
            </a:r>
            <a:endParaRPr lang="en-US" altLang="zh-CN" dirty="0" smtClean="0"/>
          </a:p>
          <a:p>
            <a:r>
              <a:rPr lang="zh-CN" altLang="en-US" dirty="0" smtClean="0"/>
              <a:t>充分利用各地的医疗专家的知识和诊疗经验，在先进技术手段的支持下帮助并提高城乡基层医护人员的诊疗水平，做到“知识与技术下基层”，使一些常见病、多发病在城乡社区医院做到规范化诊疗</a:t>
            </a:r>
            <a:r>
              <a:rPr lang="en-US" altLang="zh-CN" dirty="0" smtClean="0"/>
              <a:t>White Paper that presents a roadmap for national action on clinical decision support</a:t>
            </a:r>
            <a:endParaRPr lang="zh-CN" altLang="en-US" dirty="0" smtClean="0"/>
          </a:p>
          <a:p>
            <a:endParaRPr lang="en-US" altLang="zh-CN" dirty="0" smtClean="0"/>
          </a:p>
          <a:p>
            <a:endParaRPr lang="zh-CN" altLang="en-US" dirty="0" smtClean="0"/>
          </a:p>
          <a:p>
            <a:r>
              <a:rPr lang="zh-CN" altLang="en-US" dirty="0" smtClean="0"/>
              <a:t>拟过程包括病人数据收集、医生医学知识和经验收集、病人情况和医学规则匹配、</a:t>
            </a:r>
          </a:p>
          <a:p>
            <a:r>
              <a:rPr lang="zh-CN" altLang="en-US" dirty="0" smtClean="0"/>
              <a:t>解释匹配结果以及给出建议等过程</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6</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 Roadmap for National Action on Clinical Decision Support</a:t>
            </a:r>
          </a:p>
          <a:p>
            <a:endParaRPr lang="en-US" altLang="zh-CN" dirty="0" smtClean="0"/>
          </a:p>
          <a:p>
            <a:endParaRPr lang="zh-CN" altLang="en-US" dirty="0" smtClean="0"/>
          </a:p>
          <a:p>
            <a:r>
              <a:rPr lang="zh-CN" altLang="en-US" dirty="0" smtClean="0"/>
              <a:t>拟过程包括病人数据收集、医生医学知识和经验收集、病人情况和医学规则匹配、</a:t>
            </a:r>
          </a:p>
          <a:p>
            <a:r>
              <a:rPr lang="zh-CN" altLang="en-US" dirty="0" smtClean="0"/>
              <a:t>解释匹配结果以及给出建议等过程</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7</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设备部署 服务模式 使用方式 升级更新 </a:t>
            </a:r>
          </a:p>
          <a:p>
            <a:r>
              <a:rPr lang="en-US" altLang="zh-CN" dirty="0" err="1" smtClean="0"/>
              <a:t>SaaS</a:t>
            </a:r>
            <a:r>
              <a:rPr lang="en-US" altLang="zh-CN" dirty="0" smtClean="0"/>
              <a:t> </a:t>
            </a:r>
            <a:r>
              <a:rPr lang="zh-CN" altLang="en-US" dirty="0" smtClean="0"/>
              <a:t>模式 定期为定购的服务支付费用 只需要使用最简单的 </a:t>
            </a:r>
            <a:r>
              <a:rPr lang="en-US" altLang="zh-CN" dirty="0" smtClean="0"/>
              <a:t>PC </a:t>
            </a:r>
            <a:r>
              <a:rPr lang="zh-CN" altLang="en-US" dirty="0" smtClean="0"/>
              <a:t>设备 由厂商提供专业维护和服务 任何可接入 </a:t>
            </a:r>
            <a:r>
              <a:rPr lang="en-US" altLang="zh-CN" dirty="0" smtClean="0"/>
              <a:t>Internet </a:t>
            </a:r>
            <a:r>
              <a:rPr lang="zh-CN" altLang="en-US" dirty="0" smtClean="0"/>
              <a:t>的地方与时间使用 通过互联网随时更新软件使用的版本针对社区疾病的临床决策支持系统</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8</a:t>
            </a:fld>
            <a:endParaRPr lang="zh-CN" altLang="en-US"/>
          </a:p>
        </p:txBody>
      </p:sp>
    </p:spTree>
    <p:extLst>
      <p:ext uri="{BB962C8B-B14F-4D97-AF65-F5344CB8AC3E}">
        <p14:creationId xmlns:p14="http://schemas.microsoft.com/office/powerpoint/2010/main" val="528621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10</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413854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12</a:t>
            </a:fld>
            <a:endParaRPr lang="zh-CN" altLang="en-US"/>
          </a:p>
        </p:txBody>
      </p:sp>
    </p:spTree>
    <p:extLst>
      <p:ext uri="{BB962C8B-B14F-4D97-AF65-F5344CB8AC3E}">
        <p14:creationId xmlns:p14="http://schemas.microsoft.com/office/powerpoint/2010/main" val="2738794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2013/12/31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55023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2013/12/31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465819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2013/12/31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333639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2FB4426-5738-4515-A79A-7AFEF728041A}" type="slidenum">
              <a:rPr lang="en-US" altLang="zh-CN"/>
              <a:pPr>
                <a:defRPr/>
              </a:pPr>
              <a:t>‹#›</a:t>
            </a:fld>
            <a:endParaRPr lang="en-US" altLang="zh-CN"/>
          </a:p>
        </p:txBody>
      </p:sp>
    </p:spTree>
    <p:extLst>
      <p:ext uri="{BB962C8B-B14F-4D97-AF65-F5344CB8AC3E}">
        <p14:creationId xmlns:p14="http://schemas.microsoft.com/office/powerpoint/2010/main" val="3021824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F81533B-888C-4A32-B1D3-39D778DA3F0A}" type="slidenum">
              <a:rPr lang="en-US" altLang="zh-CN"/>
              <a:pPr>
                <a:defRPr/>
              </a:pPr>
              <a:t>‹#›</a:t>
            </a:fld>
            <a:endParaRPr lang="en-US" altLang="zh-CN"/>
          </a:p>
        </p:txBody>
      </p:sp>
    </p:spTree>
    <p:extLst>
      <p:ext uri="{BB962C8B-B14F-4D97-AF65-F5344CB8AC3E}">
        <p14:creationId xmlns:p14="http://schemas.microsoft.com/office/powerpoint/2010/main" val="190476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A8FFCAC-800E-4FC6-923C-7475918DC2D1}" type="slidenum">
              <a:rPr lang="en-US" altLang="zh-CN"/>
              <a:pPr>
                <a:defRPr/>
              </a:pPr>
              <a:t>‹#›</a:t>
            </a:fld>
            <a:endParaRPr lang="en-US" altLang="zh-CN"/>
          </a:p>
        </p:txBody>
      </p:sp>
    </p:spTree>
    <p:extLst>
      <p:ext uri="{BB962C8B-B14F-4D97-AF65-F5344CB8AC3E}">
        <p14:creationId xmlns:p14="http://schemas.microsoft.com/office/powerpoint/2010/main" val="1433606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D89F224-AFF1-4D47-940B-D850241BD4D6}" type="slidenum">
              <a:rPr lang="en-US" altLang="zh-CN"/>
              <a:pPr>
                <a:defRPr/>
              </a:pPr>
              <a:t>‹#›</a:t>
            </a:fld>
            <a:endParaRPr lang="en-US" altLang="zh-CN"/>
          </a:p>
        </p:txBody>
      </p:sp>
    </p:spTree>
    <p:extLst>
      <p:ext uri="{BB962C8B-B14F-4D97-AF65-F5344CB8AC3E}">
        <p14:creationId xmlns:p14="http://schemas.microsoft.com/office/powerpoint/2010/main" val="683388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2BECFE9-0E7B-4F03-B555-78B9B661D307}" type="slidenum">
              <a:rPr lang="en-US" altLang="zh-CN"/>
              <a:pPr>
                <a:defRPr/>
              </a:pPr>
              <a:t>‹#›</a:t>
            </a:fld>
            <a:endParaRPr lang="en-US" altLang="zh-CN"/>
          </a:p>
        </p:txBody>
      </p:sp>
    </p:spTree>
    <p:extLst>
      <p:ext uri="{BB962C8B-B14F-4D97-AF65-F5344CB8AC3E}">
        <p14:creationId xmlns:p14="http://schemas.microsoft.com/office/powerpoint/2010/main" val="3352766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47687745-32C5-46B2-B2C7-FFC9046A7558}" type="slidenum">
              <a:rPr lang="en-US" altLang="zh-CN"/>
              <a:pPr>
                <a:defRPr/>
              </a:pPr>
              <a:t>‹#›</a:t>
            </a:fld>
            <a:endParaRPr lang="en-US" altLang="zh-CN"/>
          </a:p>
        </p:txBody>
      </p:sp>
    </p:spTree>
    <p:extLst>
      <p:ext uri="{BB962C8B-B14F-4D97-AF65-F5344CB8AC3E}">
        <p14:creationId xmlns:p14="http://schemas.microsoft.com/office/powerpoint/2010/main" val="2836183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6"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D2A91896-4F5D-4807-B8D8-2588A25F2E34}" type="slidenum">
              <a:rPr lang="en-US" altLang="zh-CN"/>
              <a:pPr>
                <a:defRPr/>
              </a:pPr>
              <a:t>‹#›</a:t>
            </a:fld>
            <a:endParaRPr lang="en-US" altLang="zh-CN" dirty="0"/>
          </a:p>
        </p:txBody>
      </p:sp>
    </p:spTree>
    <p:extLst>
      <p:ext uri="{BB962C8B-B14F-4D97-AF65-F5344CB8AC3E}">
        <p14:creationId xmlns:p14="http://schemas.microsoft.com/office/powerpoint/2010/main" val="2680506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A490D66C-8351-4BCF-923D-AF0F43F01F05}" type="slidenum">
              <a:rPr lang="en-US" altLang="zh-CN"/>
              <a:pPr>
                <a:defRPr/>
              </a:pPr>
              <a:t>‹#›</a:t>
            </a:fld>
            <a:endParaRPr lang="en-US" altLang="zh-CN"/>
          </a:p>
        </p:txBody>
      </p:sp>
    </p:spTree>
    <p:extLst>
      <p:ext uri="{BB962C8B-B14F-4D97-AF65-F5344CB8AC3E}">
        <p14:creationId xmlns:p14="http://schemas.microsoft.com/office/powerpoint/2010/main" val="4201284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2013/12/31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234399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6A0B98E0-37D5-4E26-A07C-C930531193E7}" type="slidenum">
              <a:rPr lang="en-US" altLang="zh-CN"/>
              <a:pPr>
                <a:defRPr/>
              </a:pPr>
              <a:t>‹#›</a:t>
            </a:fld>
            <a:endParaRPr lang="en-US" altLang="zh-CN"/>
          </a:p>
        </p:txBody>
      </p:sp>
    </p:spTree>
    <p:extLst>
      <p:ext uri="{BB962C8B-B14F-4D97-AF65-F5344CB8AC3E}">
        <p14:creationId xmlns:p14="http://schemas.microsoft.com/office/powerpoint/2010/main" val="3639451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88328D6D-200D-4FB9-A4D7-2D339A530A12}" type="slidenum">
              <a:rPr lang="en-US" altLang="zh-CN"/>
              <a:pPr>
                <a:defRPr/>
              </a:pPr>
              <a:t>‹#›</a:t>
            </a:fld>
            <a:endParaRPr lang="en-US" altLang="zh-CN"/>
          </a:p>
        </p:txBody>
      </p:sp>
    </p:spTree>
    <p:extLst>
      <p:ext uri="{BB962C8B-B14F-4D97-AF65-F5344CB8AC3E}">
        <p14:creationId xmlns:p14="http://schemas.microsoft.com/office/powerpoint/2010/main" val="3687060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B6C57CD-F18A-4AC2-8057-6FFF343A0A19}" type="slidenum">
              <a:rPr lang="en-US" altLang="zh-CN"/>
              <a:pPr>
                <a:defRPr/>
              </a:pPr>
              <a:t>‹#›</a:t>
            </a:fld>
            <a:endParaRPr lang="en-US" altLang="zh-CN"/>
          </a:p>
        </p:txBody>
      </p:sp>
    </p:spTree>
    <p:extLst>
      <p:ext uri="{BB962C8B-B14F-4D97-AF65-F5344CB8AC3E}">
        <p14:creationId xmlns:p14="http://schemas.microsoft.com/office/powerpoint/2010/main" val="18125613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4A111D5-406D-48FC-A661-70174EFC167C}" type="slidenum">
              <a:rPr lang="en-US" altLang="zh-CN"/>
              <a:pPr>
                <a:defRPr/>
              </a:pPr>
              <a:t>‹#›</a:t>
            </a:fld>
            <a:endParaRPr lang="en-US" altLang="zh-CN"/>
          </a:p>
        </p:txBody>
      </p:sp>
    </p:spTree>
    <p:extLst>
      <p:ext uri="{BB962C8B-B14F-4D97-AF65-F5344CB8AC3E}">
        <p14:creationId xmlns:p14="http://schemas.microsoft.com/office/powerpoint/2010/main" val="41554300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837C295-7D68-4988-90C3-9DF21B518A27}" type="slidenum">
              <a:rPr lang="en-US" altLang="zh-CN"/>
              <a:pPr>
                <a:defRPr/>
              </a:pPr>
              <a:t>‹#›</a:t>
            </a:fld>
            <a:endParaRPr lang="en-US" altLang="zh-CN"/>
          </a:p>
        </p:txBody>
      </p:sp>
    </p:spTree>
    <p:extLst>
      <p:ext uri="{BB962C8B-B14F-4D97-AF65-F5344CB8AC3E}">
        <p14:creationId xmlns:p14="http://schemas.microsoft.com/office/powerpoint/2010/main" val="12300367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18F9568F-B068-467A-A5BB-FC8244D50042}" type="datetimeFigureOut">
              <a:rPr lang="zh-CN" altLang="en-US"/>
              <a:pPr>
                <a:defRPr/>
              </a:pPr>
              <a:t>2013/12/31</a:t>
            </a:fld>
            <a:endParaRPr lang="zh-CN"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24C88D6F-68DF-418E-961B-3C151A48563F}" type="slidenum">
              <a:rPr lang="zh-CN" altLang="en-US"/>
              <a:pPr>
                <a:defRPr/>
              </a:pPr>
              <a:t>‹#›</a:t>
            </a:fld>
            <a:endParaRPr lang="zh-CN" altLang="en-US"/>
          </a:p>
        </p:txBody>
      </p:sp>
    </p:spTree>
    <p:extLst>
      <p:ext uri="{BB962C8B-B14F-4D97-AF65-F5344CB8AC3E}">
        <p14:creationId xmlns:p14="http://schemas.microsoft.com/office/powerpoint/2010/main" val="4288970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B06748C4-F395-4CC3-A10E-9F811CD6B035}" type="datetimeFigureOut">
              <a:rPr lang="zh-CN" altLang="en-US"/>
              <a:pPr>
                <a:defRPr/>
              </a:pPr>
              <a:t>2013/12/31</a:t>
            </a:fld>
            <a:endParaRPr lang="zh-CN"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470D6DE6-62E2-478D-87B8-F6190CD5F998}" type="slidenum">
              <a:rPr lang="zh-CN" altLang="en-US"/>
              <a:pPr>
                <a:defRPr/>
              </a:pPr>
              <a:t>‹#›</a:t>
            </a:fld>
            <a:endParaRPr lang="zh-CN" altLang="en-US"/>
          </a:p>
        </p:txBody>
      </p:sp>
    </p:spTree>
    <p:extLst>
      <p:ext uri="{BB962C8B-B14F-4D97-AF65-F5344CB8AC3E}">
        <p14:creationId xmlns:p14="http://schemas.microsoft.com/office/powerpoint/2010/main" val="438553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710" y="4406901"/>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710"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fld id="{0F07A14B-6307-4D48-9EF5-2863ADE2DF2B}" type="datetimeFigureOut">
              <a:rPr lang="zh-CN" altLang="en-US"/>
              <a:pPr>
                <a:defRPr/>
              </a:pPr>
              <a:t>2013/12/31</a:t>
            </a:fld>
            <a:endParaRPr lang="zh-CN"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B4BF0D97-BBA0-4113-ABA2-038E953406EF}" type="slidenum">
              <a:rPr lang="zh-CN" altLang="en-US"/>
              <a:pPr>
                <a:defRPr/>
              </a:pPr>
              <a:t>‹#›</a:t>
            </a:fld>
            <a:endParaRPr lang="zh-CN" altLang="en-US"/>
          </a:p>
        </p:txBody>
      </p:sp>
    </p:spTree>
    <p:extLst>
      <p:ext uri="{BB962C8B-B14F-4D97-AF65-F5344CB8AC3E}">
        <p14:creationId xmlns:p14="http://schemas.microsoft.com/office/powerpoint/2010/main" val="33790226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Date Placeholder 3"/>
          <p:cNvSpPr>
            <a:spLocks noGrp="1" noChangeArrowheads="1"/>
          </p:cNvSpPr>
          <p:nvPr>
            <p:ph type="dt" sz="half" idx="10"/>
          </p:nvPr>
        </p:nvSpPr>
        <p:spPr>
          <a:ln/>
        </p:spPr>
        <p:txBody>
          <a:bodyPr/>
          <a:lstStyle>
            <a:lvl1pPr>
              <a:defRPr/>
            </a:lvl1pPr>
          </a:lstStyle>
          <a:p>
            <a:pPr>
              <a:defRPr/>
            </a:pPr>
            <a:fld id="{7E17C86E-8082-4A84-9B44-304274614E3C}" type="datetimeFigureOut">
              <a:rPr lang="zh-CN" altLang="en-US"/>
              <a:pPr>
                <a:defRPr/>
              </a:pPr>
              <a:t>2013/12/31</a:t>
            </a:fld>
            <a:endParaRPr lang="zh-CN" altLang="en-US"/>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84393885-8636-4DFC-8CF5-AB84968F538C}" type="slidenum">
              <a:rPr lang="zh-CN" altLang="en-US"/>
              <a:pPr>
                <a:defRPr/>
              </a:pPr>
              <a:t>‹#›</a:t>
            </a:fld>
            <a:endParaRPr lang="zh-CN" altLang="en-US"/>
          </a:p>
        </p:txBody>
      </p:sp>
    </p:spTree>
    <p:extLst>
      <p:ext uri="{BB962C8B-B14F-4D97-AF65-F5344CB8AC3E}">
        <p14:creationId xmlns:p14="http://schemas.microsoft.com/office/powerpoint/2010/main" val="6209944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3979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3979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4628" y="1535113"/>
            <a:ext cx="404217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4628" y="2174875"/>
            <a:ext cx="404217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Date Placeholder 3"/>
          <p:cNvSpPr>
            <a:spLocks noGrp="1" noChangeArrowheads="1"/>
          </p:cNvSpPr>
          <p:nvPr>
            <p:ph type="dt" sz="half" idx="10"/>
          </p:nvPr>
        </p:nvSpPr>
        <p:spPr>
          <a:ln/>
        </p:spPr>
        <p:txBody>
          <a:bodyPr/>
          <a:lstStyle>
            <a:lvl1pPr>
              <a:defRPr/>
            </a:lvl1pPr>
          </a:lstStyle>
          <a:p>
            <a:pPr>
              <a:defRPr/>
            </a:pPr>
            <a:fld id="{A9EE791E-07D4-4379-8EF0-AACF085CDACF}" type="datetimeFigureOut">
              <a:rPr lang="zh-CN" altLang="en-US"/>
              <a:pPr>
                <a:defRPr/>
              </a:pPr>
              <a:t>2013/12/31</a:t>
            </a:fld>
            <a:endParaRPr lang="zh-CN" altLang="en-US"/>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E1BAD4C1-791E-4634-86E7-115CA41EAA04}" type="slidenum">
              <a:rPr lang="zh-CN" altLang="en-US"/>
              <a:pPr>
                <a:defRPr/>
              </a:pPr>
              <a:t>‹#›</a:t>
            </a:fld>
            <a:endParaRPr lang="zh-CN" altLang="en-US"/>
          </a:p>
        </p:txBody>
      </p:sp>
    </p:spTree>
    <p:extLst>
      <p:ext uri="{BB962C8B-B14F-4D97-AF65-F5344CB8AC3E}">
        <p14:creationId xmlns:p14="http://schemas.microsoft.com/office/powerpoint/2010/main" val="2577687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6A9FB0C-B183-40D2-95EB-93C86A997F4D}" type="datetimeFigureOut">
              <a:rPr lang="zh-CN" altLang="en-US" smtClean="0"/>
              <a:t>2013/12/31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82582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Date Placeholder 3"/>
          <p:cNvSpPr>
            <a:spLocks noGrp="1" noChangeArrowheads="1"/>
          </p:cNvSpPr>
          <p:nvPr>
            <p:ph type="dt" sz="half" idx="10"/>
          </p:nvPr>
        </p:nvSpPr>
        <p:spPr>
          <a:ln/>
        </p:spPr>
        <p:txBody>
          <a:bodyPr/>
          <a:lstStyle>
            <a:lvl1pPr>
              <a:defRPr/>
            </a:lvl1pPr>
          </a:lstStyle>
          <a:p>
            <a:pPr>
              <a:defRPr/>
            </a:pPr>
            <a:fld id="{8C709E26-4ABC-48B4-AB1E-E2FAFD53B4C0}" type="datetimeFigureOut">
              <a:rPr lang="zh-CN" altLang="en-US"/>
              <a:pPr>
                <a:defRPr/>
              </a:pPr>
              <a:t>2013/12/31</a:t>
            </a:fld>
            <a:endParaRPr lang="zh-CN" altLang="en-US"/>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C403492C-2497-4050-BC29-667D5ECA02D4}" type="slidenum">
              <a:rPr lang="zh-CN" altLang="en-US"/>
              <a:pPr>
                <a:defRPr/>
              </a:pPr>
              <a:t>‹#›</a:t>
            </a:fld>
            <a:endParaRPr lang="zh-CN" altLang="en-US"/>
          </a:p>
        </p:txBody>
      </p:sp>
    </p:spTree>
    <p:extLst>
      <p:ext uri="{BB962C8B-B14F-4D97-AF65-F5344CB8AC3E}">
        <p14:creationId xmlns:p14="http://schemas.microsoft.com/office/powerpoint/2010/main" val="3327941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E06FA054-190C-45B1-B4B8-478857701060}" type="datetimeFigureOut">
              <a:rPr lang="zh-CN" altLang="en-US"/>
              <a:pPr>
                <a:defRPr/>
              </a:pPr>
              <a:t>2013/12/31</a:t>
            </a:fld>
            <a:endParaRPr lang="zh-CN" altLang="en-US"/>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730B0893-05AC-4685-A8B8-FE09E36A846E}" type="slidenum">
              <a:rPr lang="zh-CN" altLang="en-US"/>
              <a:pPr>
                <a:defRPr/>
              </a:pPr>
              <a:t>‹#›</a:t>
            </a:fld>
            <a:endParaRPr lang="zh-CN" altLang="en-US"/>
          </a:p>
        </p:txBody>
      </p:sp>
    </p:spTree>
    <p:extLst>
      <p:ext uri="{BB962C8B-B14F-4D97-AF65-F5344CB8AC3E}">
        <p14:creationId xmlns:p14="http://schemas.microsoft.com/office/powerpoint/2010/main" val="10890206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710"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448" y="273051"/>
            <a:ext cx="511135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1"/>
            <a:ext cx="300871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7DAB8FDF-F823-47EE-A26B-92EAA070BC1E}" type="datetimeFigureOut">
              <a:rPr lang="zh-CN" altLang="en-US"/>
              <a:pPr>
                <a:defRPr/>
              </a:pPr>
              <a:t>2013/12/31</a:t>
            </a:fld>
            <a:endParaRPr lang="zh-CN" altLang="en-US"/>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71763BBD-E900-452F-B0D6-3110E2B943A4}" type="slidenum">
              <a:rPr lang="zh-CN" altLang="en-US"/>
              <a:pPr>
                <a:defRPr/>
              </a:pPr>
              <a:t>‹#›</a:t>
            </a:fld>
            <a:endParaRPr lang="zh-CN" altLang="en-US"/>
          </a:p>
        </p:txBody>
      </p:sp>
    </p:spTree>
    <p:extLst>
      <p:ext uri="{BB962C8B-B14F-4D97-AF65-F5344CB8AC3E}">
        <p14:creationId xmlns:p14="http://schemas.microsoft.com/office/powerpoint/2010/main" val="5086919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91"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1891"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1891"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93EAD0E9-4165-4D77-84CB-C2579A3573A2}" type="datetimeFigureOut">
              <a:rPr lang="zh-CN" altLang="en-US"/>
              <a:pPr>
                <a:defRPr/>
              </a:pPr>
              <a:t>2013/12/31</a:t>
            </a:fld>
            <a:endParaRPr lang="zh-CN" altLang="en-US"/>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D1E71D50-2E31-4BAC-AF6C-22B3D261A043}" type="slidenum">
              <a:rPr lang="zh-CN" altLang="en-US"/>
              <a:pPr>
                <a:defRPr/>
              </a:pPr>
              <a:t>‹#›</a:t>
            </a:fld>
            <a:endParaRPr lang="zh-CN" altLang="en-US"/>
          </a:p>
        </p:txBody>
      </p:sp>
    </p:spTree>
    <p:extLst>
      <p:ext uri="{BB962C8B-B14F-4D97-AF65-F5344CB8AC3E}">
        <p14:creationId xmlns:p14="http://schemas.microsoft.com/office/powerpoint/2010/main" val="38926494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4F1DC227-0553-4101-AAD1-6372ED6B38C9}" type="datetimeFigureOut">
              <a:rPr lang="zh-CN" altLang="en-US"/>
              <a:pPr>
                <a:defRPr/>
              </a:pPr>
              <a:t>2013/12/31</a:t>
            </a:fld>
            <a:endParaRPr lang="zh-CN"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AE3781C2-0EBE-459D-B1D6-CEF5563175D3}" type="slidenum">
              <a:rPr lang="zh-CN" altLang="en-US"/>
              <a:pPr>
                <a:defRPr/>
              </a:pPr>
              <a:t>‹#›</a:t>
            </a:fld>
            <a:endParaRPr lang="zh-CN" altLang="en-US"/>
          </a:p>
        </p:txBody>
      </p:sp>
    </p:spTree>
    <p:extLst>
      <p:ext uri="{BB962C8B-B14F-4D97-AF65-F5344CB8AC3E}">
        <p14:creationId xmlns:p14="http://schemas.microsoft.com/office/powerpoint/2010/main" val="10640787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8CB42C1A-A030-4272-9B10-5E33B30C2614}" type="datetimeFigureOut">
              <a:rPr lang="zh-CN" altLang="en-US"/>
              <a:pPr>
                <a:defRPr/>
              </a:pPr>
              <a:t>2013/12/31</a:t>
            </a:fld>
            <a:endParaRPr lang="zh-CN"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5E97E6A2-9800-4705-8E22-622D4483F195}" type="slidenum">
              <a:rPr lang="zh-CN" altLang="en-US"/>
              <a:pPr>
                <a:defRPr/>
              </a:pPr>
              <a:t>‹#›</a:t>
            </a:fld>
            <a:endParaRPr lang="zh-CN" altLang="en-US"/>
          </a:p>
        </p:txBody>
      </p:sp>
    </p:spTree>
    <p:extLst>
      <p:ext uri="{BB962C8B-B14F-4D97-AF65-F5344CB8AC3E}">
        <p14:creationId xmlns:p14="http://schemas.microsoft.com/office/powerpoint/2010/main" val="1918966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A9FB0C-B183-40D2-95EB-93C86A997F4D}" type="datetimeFigureOut">
              <a:rPr lang="zh-CN" altLang="en-US" smtClean="0"/>
              <a:t>2013/12/31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991465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A9FB0C-B183-40D2-95EB-93C86A997F4D}" type="datetimeFigureOut">
              <a:rPr lang="zh-CN" altLang="en-US" smtClean="0"/>
              <a:t>2013/12/31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85894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A9FB0C-B183-40D2-95EB-93C86A997F4D}" type="datetimeFigureOut">
              <a:rPr lang="zh-CN" altLang="en-US" smtClean="0"/>
              <a:t>2013/12/31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14644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A9FB0C-B183-40D2-95EB-93C86A997F4D}" type="datetimeFigureOut">
              <a:rPr lang="zh-CN" altLang="en-US" smtClean="0"/>
              <a:t>2013/12/31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65718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2013/12/31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501888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2013/12/31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11327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A9FB0C-B183-40D2-95EB-93C86A997F4D}" type="datetimeFigureOut">
              <a:rPr lang="zh-CN" altLang="en-US" smtClean="0"/>
              <a:t>2013/12/31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019743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tile tx="0" ty="0" sx="100000" sy="100000" flip="none" algn="tl"/>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000000"/>
                </a:solidFill>
                <a:latin typeface="Arial" charset="0"/>
                <a:ea typeface="宋体" charset="-122"/>
              </a:defRPr>
            </a:lvl1pPr>
          </a:lstStyle>
          <a:p>
            <a:pPr fontAlgn="base">
              <a:spcBef>
                <a:spcPct val="0"/>
              </a:spcBef>
              <a:spcAft>
                <a:spcPct val="0"/>
              </a:spcAft>
              <a:defRPr/>
            </a:pPr>
            <a:fld id="{EA7B43F8-B507-4BDB-BB7A-FB50974C1F7E}" type="slidenum">
              <a:rPr lang="en-US" altLang="zh-CN"/>
              <a:pPr fontAlgn="base">
                <a:spcBef>
                  <a:spcPct val="0"/>
                </a:spcBef>
                <a:spcAft>
                  <a:spcPct val="0"/>
                </a:spcAft>
                <a:defRPr/>
              </a:pPr>
              <a:t>‹#›</a:t>
            </a:fld>
            <a:endParaRPr lang="en-US" altLang="zh-CN"/>
          </a:p>
        </p:txBody>
      </p:sp>
    </p:spTree>
    <p:extLst>
      <p:ext uri="{BB962C8B-B14F-4D97-AF65-F5344CB8AC3E}">
        <p14:creationId xmlns:p14="http://schemas.microsoft.com/office/powerpoint/2010/main" val="348180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p:nvPr>
        </p:nvSpPr>
        <p:spPr bwMode="auto">
          <a:xfrm>
            <a:off x="628650" y="365126"/>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Click to edit Master title style</a:t>
            </a:r>
          </a:p>
        </p:txBody>
      </p:sp>
      <p:sp>
        <p:nvSpPr>
          <p:cNvPr id="1027" name="Text Placeholder 2"/>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Click to edit Master text styles</a:t>
            </a:r>
          </a:p>
          <a:p>
            <a:pPr lvl="1"/>
            <a:r>
              <a:rPr lang="zh-CN" altLang="zh-CN" smtClean="0"/>
              <a:t>Second level</a:t>
            </a:r>
          </a:p>
          <a:p>
            <a:pPr lvl="2"/>
            <a:r>
              <a:rPr lang="zh-CN" altLang="zh-CN" smtClean="0"/>
              <a:t>Third level</a:t>
            </a:r>
          </a:p>
          <a:p>
            <a:pPr lvl="3"/>
            <a:r>
              <a:rPr lang="zh-CN" altLang="zh-CN" smtClean="0"/>
              <a:t>Fourth level</a:t>
            </a:r>
          </a:p>
          <a:p>
            <a:pPr lvl="4"/>
            <a:r>
              <a:rPr lang="zh-CN" altLang="zh-CN" smtClean="0"/>
              <a:t>Fifth level</a:t>
            </a:r>
          </a:p>
        </p:txBody>
      </p:sp>
      <p:sp>
        <p:nvSpPr>
          <p:cNvPr id="1028" name="Date Placeholder 3"/>
          <p:cNvSpPr>
            <a:spLocks noGrp="1" noChangeArrowheads="1"/>
          </p:cNvSpPr>
          <p:nvPr>
            <p:ph type="dt" sz="half" idx="2"/>
          </p:nvPr>
        </p:nvSpPr>
        <p:spPr bwMode="auto">
          <a:xfrm>
            <a:off x="628650" y="6356351"/>
            <a:ext cx="24574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fontAlgn="base">
              <a:spcBef>
                <a:spcPct val="0"/>
              </a:spcBef>
              <a:spcAft>
                <a:spcPct val="0"/>
              </a:spcAft>
              <a:defRPr/>
            </a:pPr>
            <a:fld id="{F80B53FD-7111-46EE-9F4A-77261534ADB0}" type="datetimeFigureOut">
              <a:rPr lang="zh-CN" altLang="en-US"/>
              <a:pPr fontAlgn="base">
                <a:spcBef>
                  <a:spcPct val="0"/>
                </a:spcBef>
                <a:spcAft>
                  <a:spcPct val="0"/>
                </a:spcAft>
                <a:defRPr/>
              </a:pPr>
              <a:t>2013/12/31</a:t>
            </a:fld>
            <a:endParaRPr lang="zh-CN" altLang="en-US"/>
          </a:p>
        </p:txBody>
      </p:sp>
      <p:sp>
        <p:nvSpPr>
          <p:cNvPr id="1029" name="Footer Placeholder 4"/>
          <p:cNvSpPr>
            <a:spLocks noGrp="1" noChangeArrowheads="1"/>
          </p:cNvSpPr>
          <p:nvPr>
            <p:ph type="ftr" sz="quarter" idx="3"/>
          </p:nvPr>
        </p:nvSpPr>
        <p:spPr bwMode="auto">
          <a:xfrm>
            <a:off x="3486150" y="6356351"/>
            <a:ext cx="21717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fontAlgn="base">
              <a:spcBef>
                <a:spcPct val="0"/>
              </a:spcBef>
              <a:spcAft>
                <a:spcPct val="0"/>
              </a:spcAft>
              <a:defRPr/>
            </a:pPr>
            <a:endParaRPr lang="zh-CN" altLang="en-US"/>
          </a:p>
        </p:txBody>
      </p:sp>
      <p:sp>
        <p:nvSpPr>
          <p:cNvPr id="1030" name="Slide Number Placeholder 5"/>
          <p:cNvSpPr>
            <a:spLocks noGrp="1" noChangeArrowheads="1"/>
          </p:cNvSpPr>
          <p:nvPr>
            <p:ph type="sldNum" sz="quarter" idx="4"/>
          </p:nvPr>
        </p:nvSpPr>
        <p:spPr bwMode="auto">
          <a:xfrm>
            <a:off x="6057900" y="6356351"/>
            <a:ext cx="24574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fontAlgn="base">
              <a:spcBef>
                <a:spcPct val="0"/>
              </a:spcBef>
              <a:spcAft>
                <a:spcPct val="0"/>
              </a:spcAft>
              <a:defRPr/>
            </a:pPr>
            <a:fld id="{1A4D012A-8944-4DDE-BBE8-849B962A3523}" type="slidenum">
              <a:rPr lang="zh-CN" altLang="en-US"/>
              <a:pPr fontAlgn="base">
                <a:spcBef>
                  <a:spcPct val="0"/>
                </a:spcBef>
                <a:spcAft>
                  <a:spcPct val="0"/>
                </a:spcAft>
                <a:defRPr/>
              </a:pPr>
              <a:t>‹#›</a:t>
            </a:fld>
            <a:endParaRPr lang="zh-CN" altLang="en-US"/>
          </a:p>
        </p:txBody>
      </p:sp>
    </p:spTree>
    <p:extLst>
      <p:ext uri="{BB962C8B-B14F-4D97-AF65-F5344CB8AC3E}">
        <p14:creationId xmlns:p14="http://schemas.microsoft.com/office/powerpoint/2010/main" val="347694657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Calibri Light" pitchFamily="2" charset="0"/>
          <a:ea typeface="宋体" pitchFamily="2" charset="-122"/>
        </a:defRPr>
      </a:lvl2pPr>
      <a:lvl3pPr algn="l" rtl="0" eaLnBrk="0" fontAlgn="base" hangingPunct="0">
        <a:spcBef>
          <a:spcPct val="0"/>
        </a:spcBef>
        <a:spcAft>
          <a:spcPct val="0"/>
        </a:spcAft>
        <a:defRPr sz="4400">
          <a:solidFill>
            <a:schemeClr val="tx1"/>
          </a:solidFill>
          <a:latin typeface="Calibri Light" pitchFamily="2" charset="0"/>
          <a:ea typeface="宋体" pitchFamily="2" charset="-122"/>
        </a:defRPr>
      </a:lvl3pPr>
      <a:lvl4pPr algn="l" rtl="0" eaLnBrk="0" fontAlgn="base" hangingPunct="0">
        <a:spcBef>
          <a:spcPct val="0"/>
        </a:spcBef>
        <a:spcAft>
          <a:spcPct val="0"/>
        </a:spcAft>
        <a:defRPr sz="4400">
          <a:solidFill>
            <a:schemeClr val="tx1"/>
          </a:solidFill>
          <a:latin typeface="Calibri Light" pitchFamily="2" charset="0"/>
          <a:ea typeface="宋体" pitchFamily="2" charset="-122"/>
        </a:defRPr>
      </a:lvl4pPr>
      <a:lvl5pPr algn="l" rtl="0" eaLnBrk="0" fontAlgn="base" hangingPunct="0">
        <a:spcBef>
          <a:spcPct val="0"/>
        </a:spcBef>
        <a:spcAft>
          <a:spcPct val="0"/>
        </a:spcAft>
        <a:defRPr sz="4400">
          <a:solidFill>
            <a:schemeClr val="tx1"/>
          </a:solidFill>
          <a:latin typeface="Calibri Light" pitchFamily="2" charset="0"/>
          <a:ea typeface="宋体" pitchFamily="2" charset="-122"/>
        </a:defRPr>
      </a:lvl5pPr>
      <a:lvl6pPr marL="457200" algn="l" rtl="0" eaLnBrk="0" fontAlgn="base" hangingPunct="0">
        <a:spcBef>
          <a:spcPct val="0"/>
        </a:spcBef>
        <a:spcAft>
          <a:spcPct val="0"/>
        </a:spcAft>
        <a:defRPr sz="4400">
          <a:solidFill>
            <a:schemeClr val="tx1"/>
          </a:solidFill>
          <a:latin typeface="Calibri Light" pitchFamily="2" charset="0"/>
          <a:ea typeface="宋体" pitchFamily="2" charset="-122"/>
        </a:defRPr>
      </a:lvl6pPr>
      <a:lvl7pPr marL="914400" algn="l" rtl="0" eaLnBrk="0" fontAlgn="base" hangingPunct="0">
        <a:spcBef>
          <a:spcPct val="0"/>
        </a:spcBef>
        <a:spcAft>
          <a:spcPct val="0"/>
        </a:spcAft>
        <a:defRPr sz="4400">
          <a:solidFill>
            <a:schemeClr val="tx1"/>
          </a:solidFill>
          <a:latin typeface="Calibri Light" pitchFamily="2" charset="0"/>
          <a:ea typeface="宋体" pitchFamily="2" charset="-122"/>
        </a:defRPr>
      </a:lvl7pPr>
      <a:lvl8pPr marL="1371600" algn="l" rtl="0" eaLnBrk="0" fontAlgn="base" hangingPunct="0">
        <a:spcBef>
          <a:spcPct val="0"/>
        </a:spcBef>
        <a:spcAft>
          <a:spcPct val="0"/>
        </a:spcAft>
        <a:defRPr sz="4400">
          <a:solidFill>
            <a:schemeClr val="tx1"/>
          </a:solidFill>
          <a:latin typeface="Calibri Light" pitchFamily="2" charset="0"/>
          <a:ea typeface="宋体" pitchFamily="2" charset="-122"/>
        </a:defRPr>
      </a:lvl8pPr>
      <a:lvl9pPr marL="1828800" algn="l" rtl="0" eaLnBrk="0" fontAlgn="base" hangingPunct="0">
        <a:spcBef>
          <a:spcPct val="0"/>
        </a:spcBef>
        <a:spcAft>
          <a:spcPct val="0"/>
        </a:spcAft>
        <a:defRPr sz="4400">
          <a:solidFill>
            <a:schemeClr val="tx1"/>
          </a:solidFill>
          <a:latin typeface="Calibri Light" pitchFamily="2" charset="0"/>
          <a:ea typeface="宋体" pitchFamily="2" charset="-122"/>
        </a:defRPr>
      </a:lvl9pPr>
    </p:titleStyle>
    <p:bodyStyle>
      <a:lvl1pPr marL="228600" indent="-228600" algn="l" rtl="0" eaLnBrk="0" fontAlgn="base" hangingPunct="0">
        <a:lnSpc>
          <a:spcPct val="90000"/>
        </a:lnSpc>
        <a:spcBef>
          <a:spcPct val="30000"/>
        </a:spcBef>
        <a:spcAft>
          <a:spcPct val="0"/>
        </a:spcAft>
        <a:buFont typeface="Arial"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ct val="30000"/>
        </a:spcBef>
        <a:spcAft>
          <a:spcPct val="0"/>
        </a:spcAft>
        <a:buFont typeface="Arial" pitchFamily="34" charset="0"/>
        <a:buChar char="•"/>
        <a:defRPr sz="2400">
          <a:solidFill>
            <a:schemeClr val="tx1"/>
          </a:solidFill>
          <a:latin typeface="+mn-lt"/>
          <a:ea typeface="+mn-ea"/>
        </a:defRPr>
      </a:lvl2pPr>
      <a:lvl3pPr marL="11430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3pPr>
      <a:lvl4pPr marL="16002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4pPr>
      <a:lvl5pPr marL="20574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5pPr>
      <a:lvl6pPr marL="25146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9.xml"/><Relationship Id="rId16"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 Id="rId1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18.xml"/><Relationship Id="rId5" Type="http://schemas.openxmlformats.org/officeDocument/2006/relationships/image" Target="../media/image65.jpeg"/><Relationship Id="rId4" Type="http://schemas.openxmlformats.org/officeDocument/2006/relationships/image" Target="../media/image64.jpeg"/></Relationships>
</file>

<file path=ppt/slides/_rels/slide18.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jpe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jpeg"/><Relationship Id="rId9" Type="http://schemas.openxmlformats.org/officeDocument/2006/relationships/image" Target="../media/image72.jpeg"/></Relationships>
</file>

<file path=ppt/slides/_rels/slide1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80.jpe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18.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18.xml"/><Relationship Id="rId4" Type="http://schemas.openxmlformats.org/officeDocument/2006/relationships/image" Target="../media/image92.jpeg"/></Relationships>
</file>

<file path=ppt/slides/_rels/slide2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18.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9.png"/><Relationship Id="rId11" Type="http://schemas.openxmlformats.org/officeDocument/2006/relationships/image" Target="../media/image14.jp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3.png"/><Relationship Id="rId1" Type="http://schemas.openxmlformats.org/officeDocument/2006/relationships/slideLayout" Target="../slideLayouts/slideLayout18.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18.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8.xml"/><Relationship Id="rId4" Type="http://schemas.openxmlformats.org/officeDocument/2006/relationships/image" Target="../media/image115.wmf"/></Relationships>
</file>

<file path=ppt/slides/_rels/slide3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18.xml"/><Relationship Id="rId6" Type="http://schemas.openxmlformats.org/officeDocument/2006/relationships/image" Target="../media/image120.jpe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76.jpeg"/><Relationship Id="rId2" Type="http://schemas.openxmlformats.org/officeDocument/2006/relationships/image" Target="../media/image128.png"/><Relationship Id="rId1" Type="http://schemas.openxmlformats.org/officeDocument/2006/relationships/slideLayout" Target="../slideLayouts/slideLayout18.xml"/><Relationship Id="rId6" Type="http://schemas.openxmlformats.org/officeDocument/2006/relationships/image" Target="../media/image75.jpeg"/><Relationship Id="rId5" Type="http://schemas.openxmlformats.org/officeDocument/2006/relationships/image" Target="../media/image131.jpeg"/><Relationship Id="rId4" Type="http://schemas.openxmlformats.org/officeDocument/2006/relationships/image" Target="../media/image130.png"/></Relationships>
</file>

<file path=ppt/slides/_rels/slide39.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27.png"/><Relationship Id="rId1" Type="http://schemas.openxmlformats.org/officeDocument/2006/relationships/slideLayout" Target="../slideLayouts/slideLayout18.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eg"/><Relationship Id="rId3" Type="http://schemas.openxmlformats.org/officeDocument/2006/relationships/image" Target="../media/image16.jpe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27.png"/><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9.jpe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0.png"/><Relationship Id="rId9"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4" name="矩形 3"/>
          <p:cNvSpPr/>
          <p:nvPr/>
        </p:nvSpPr>
        <p:spPr>
          <a:xfrm>
            <a:off x="0" y="1903961"/>
            <a:ext cx="9144000" cy="1656001"/>
          </a:xfrm>
          <a:prstGeom prst="rect">
            <a:avLst/>
          </a:prstGeom>
          <a:solidFill>
            <a:srgbClr val="014C8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Franklin Gothic Medium"/>
              <a:ea typeface="微软雅黑"/>
              <a:cs typeface="+mn-cs"/>
            </a:endParaRPr>
          </a:p>
        </p:txBody>
      </p:sp>
      <p:sp>
        <p:nvSpPr>
          <p:cNvPr id="5" name="矩形 4"/>
          <p:cNvSpPr/>
          <p:nvPr/>
        </p:nvSpPr>
        <p:spPr>
          <a:xfrm>
            <a:off x="755576" y="1903961"/>
            <a:ext cx="3528392" cy="1656000"/>
          </a:xfrm>
          <a:prstGeom prst="rect">
            <a:avLst/>
          </a:prstGeom>
          <a:gradFill flip="none" rotWithShape="1">
            <a:gsLst>
              <a:gs pos="36000">
                <a:srgbClr val="026DCE"/>
              </a:gs>
              <a:gs pos="95000">
                <a:srgbClr val="014C83"/>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Franklin Gothic Medium"/>
              <a:ea typeface="微软雅黑"/>
              <a:cs typeface="+mn-cs"/>
            </a:endParaRPr>
          </a:p>
        </p:txBody>
      </p:sp>
      <p:sp>
        <p:nvSpPr>
          <p:cNvPr id="6" name="矩形 5"/>
          <p:cNvSpPr/>
          <p:nvPr/>
        </p:nvSpPr>
        <p:spPr>
          <a:xfrm>
            <a:off x="0" y="3496231"/>
            <a:ext cx="9144000" cy="222024"/>
          </a:xfrm>
          <a:prstGeom prst="rect">
            <a:avLst/>
          </a:prstGeom>
          <a:solidFill>
            <a:srgbClr val="012E57">
              <a:lumMod val="25000"/>
              <a:lumOff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Franklin Gothic Medium"/>
              <a:ea typeface="微软雅黑"/>
              <a:cs typeface="+mn-cs"/>
            </a:endParaRPr>
          </a:p>
        </p:txBody>
      </p:sp>
      <p:sp>
        <p:nvSpPr>
          <p:cNvPr id="7" name="TextBox 6"/>
          <p:cNvSpPr txBox="1"/>
          <p:nvPr/>
        </p:nvSpPr>
        <p:spPr>
          <a:xfrm>
            <a:off x="467544" y="2430413"/>
            <a:ext cx="8540725" cy="584775"/>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rPr>
              <a:t>面向社区的疾病诊断决策支持系统设计与开发</a:t>
            </a:r>
            <a:endParaRPr kumimoji="0" lang="zh-CN" altLang="en-US" sz="3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8" name="TextBox 7"/>
          <p:cNvSpPr txBox="1"/>
          <p:nvPr/>
        </p:nvSpPr>
        <p:spPr>
          <a:xfrm>
            <a:off x="3358809" y="4024957"/>
            <a:ext cx="2758194" cy="646331"/>
          </a:xfrm>
          <a:prstGeom prst="rect">
            <a:avLst/>
          </a:prstGeom>
          <a:noFill/>
        </p:spPr>
        <p:txBody>
          <a:bodyPr wrap="square" rtlCol="0">
            <a:spAutoFit/>
          </a:bodyPr>
          <a:lstStyle/>
          <a:p>
            <a:r>
              <a:rPr lang="zh-CN" altLang="en-US" dirty="0" smtClean="0"/>
              <a:t>汇报人</a:t>
            </a:r>
            <a:r>
              <a:rPr lang="en-US" altLang="zh-CN" dirty="0" smtClean="0"/>
              <a:t>: </a:t>
            </a:r>
            <a:r>
              <a:rPr lang="zh-CN" altLang="en-US" dirty="0" smtClean="0"/>
              <a:t>冯冠军</a:t>
            </a:r>
            <a:endParaRPr lang="en-US" altLang="zh-CN" dirty="0" smtClean="0"/>
          </a:p>
          <a:p>
            <a:r>
              <a:rPr lang="zh-CN" altLang="en-US" dirty="0" smtClean="0"/>
              <a:t>导    师</a:t>
            </a:r>
            <a:r>
              <a:rPr lang="en-US" altLang="zh-CN" dirty="0" smtClean="0"/>
              <a:t>:  </a:t>
            </a:r>
            <a:r>
              <a:rPr lang="zh-CN" altLang="en-US" dirty="0" smtClean="0"/>
              <a:t>吕旭东 教授</a:t>
            </a:r>
            <a:endParaRPr lang="en-US" altLang="zh-CN" dirty="0" smtClean="0"/>
          </a:p>
        </p:txBody>
      </p:sp>
    </p:spTree>
    <p:extLst>
      <p:ext uri="{BB962C8B-B14F-4D97-AF65-F5344CB8AC3E}">
        <p14:creationId xmlns:p14="http://schemas.microsoft.com/office/powerpoint/2010/main" val="583242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10</a:t>
            </a:fld>
            <a:endParaRPr lang="en-US" altLang="zh-CN" smtClean="0">
              <a:solidFill>
                <a:srgbClr val="000000"/>
              </a:solidFill>
              <a:latin typeface="Arial" charset="0"/>
            </a:endParaRPr>
          </a:p>
        </p:txBody>
      </p:sp>
      <p:sp>
        <p:nvSpPr>
          <p:cNvPr id="31" name="矩形 30"/>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37" name="Group 4"/>
          <p:cNvGrpSpPr>
            <a:grpSpLocks/>
          </p:cNvGrpSpPr>
          <p:nvPr/>
        </p:nvGrpSpPr>
        <p:grpSpPr bwMode="auto">
          <a:xfrm>
            <a:off x="3176588" y="4103786"/>
            <a:ext cx="5205412" cy="571500"/>
            <a:chOff x="3176558" y="3957654"/>
            <a:chExt cx="5205442" cy="571504"/>
          </a:xfrm>
        </p:grpSpPr>
        <p:sp>
          <p:nvSpPr>
            <p:cNvPr id="38" name="矩形 37"/>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39"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0" name="菱形 39"/>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1" name="Group 2"/>
          <p:cNvGrpSpPr>
            <a:grpSpLocks/>
          </p:cNvGrpSpPr>
          <p:nvPr/>
        </p:nvGrpSpPr>
        <p:grpSpPr bwMode="auto">
          <a:xfrm>
            <a:off x="3176588" y="2565499"/>
            <a:ext cx="5205412" cy="571500"/>
            <a:chOff x="3176558" y="2386018"/>
            <a:chExt cx="5205442" cy="571504"/>
          </a:xfrm>
          <a:solidFill>
            <a:schemeClr val="accent1"/>
          </a:solidFill>
        </p:grpSpPr>
        <p:sp>
          <p:nvSpPr>
            <p:cNvPr id="42" name="矩形 41"/>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3" name="菱形 42"/>
            <p:cNvSpPr/>
            <p:nvPr/>
          </p:nvSpPr>
          <p:spPr bwMode="auto">
            <a:xfrm>
              <a:off x="3176558" y="2386018"/>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4"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5" name="Group 3"/>
          <p:cNvGrpSpPr>
            <a:grpSpLocks/>
          </p:cNvGrpSpPr>
          <p:nvPr/>
        </p:nvGrpSpPr>
        <p:grpSpPr bwMode="auto">
          <a:xfrm>
            <a:off x="3176588" y="3335435"/>
            <a:ext cx="5281612" cy="571500"/>
            <a:chOff x="3176558" y="3171836"/>
            <a:chExt cx="5281642" cy="571504"/>
          </a:xfrm>
        </p:grpSpPr>
        <p:sp>
          <p:nvSpPr>
            <p:cNvPr id="46" name="矩形 45"/>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7" name="菱形 46"/>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48"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49"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0" name="Group 5"/>
          <p:cNvGrpSpPr>
            <a:grpSpLocks/>
          </p:cNvGrpSpPr>
          <p:nvPr/>
        </p:nvGrpSpPr>
        <p:grpSpPr bwMode="auto">
          <a:xfrm>
            <a:off x="3176588" y="4873724"/>
            <a:ext cx="5205412" cy="571500"/>
            <a:chOff x="3176558" y="4724400"/>
            <a:chExt cx="5205442" cy="571504"/>
          </a:xfrm>
        </p:grpSpPr>
        <p:sp>
          <p:nvSpPr>
            <p:cNvPr id="51"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2"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3"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4" name="菱形 53"/>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379901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11</a:t>
            </a:fld>
            <a:endParaRPr lang="en-US" altLang="zh-CN" dirty="0"/>
          </a:p>
        </p:txBody>
      </p:sp>
      <p:sp>
        <p:nvSpPr>
          <p:cNvPr id="3" name="圆角矩形 2"/>
          <p:cNvSpPr/>
          <p:nvPr/>
        </p:nvSpPr>
        <p:spPr bwMode="auto">
          <a:xfrm>
            <a:off x="2528843" y="2204864"/>
            <a:ext cx="3534804" cy="2447327"/>
          </a:xfrm>
          <a:prstGeom prst="roundRect">
            <a:avLst/>
          </a:prstGeom>
          <a:noFill/>
          <a:ln w="2857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4" name="椭圆 3"/>
          <p:cNvSpPr/>
          <p:nvPr/>
        </p:nvSpPr>
        <p:spPr bwMode="auto">
          <a:xfrm>
            <a:off x="683947" y="3280853"/>
            <a:ext cx="729794" cy="446350"/>
          </a:xfrm>
          <a:prstGeom prst="ellipse">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5" name="矩形 4"/>
          <p:cNvSpPr/>
          <p:nvPr/>
        </p:nvSpPr>
        <p:spPr bwMode="auto">
          <a:xfrm>
            <a:off x="1851479" y="2694723"/>
            <a:ext cx="424285" cy="1619100"/>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6" name="矩形 5"/>
          <p:cNvSpPr/>
          <p:nvPr/>
        </p:nvSpPr>
        <p:spPr bwMode="auto">
          <a:xfrm>
            <a:off x="2853541" y="2503454"/>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7" name="矩形 6"/>
          <p:cNvSpPr/>
          <p:nvPr/>
        </p:nvSpPr>
        <p:spPr bwMode="auto">
          <a:xfrm>
            <a:off x="2853542" y="3625709"/>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8" name="流程图: 磁盘 7"/>
          <p:cNvSpPr/>
          <p:nvPr/>
        </p:nvSpPr>
        <p:spPr bwMode="auto">
          <a:xfrm>
            <a:off x="4598939" y="3694395"/>
            <a:ext cx="736925" cy="539324"/>
          </a:xfrm>
          <a:prstGeom prst="flowChartMagneticDisk">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9" name="左右箭头 8"/>
          <p:cNvSpPr/>
          <p:nvPr/>
        </p:nvSpPr>
        <p:spPr bwMode="auto">
          <a:xfrm>
            <a:off x="1413741" y="3406796"/>
            <a:ext cx="434711" cy="188845"/>
          </a:xfrm>
          <a:prstGeom prst="leftRightArrow">
            <a:avLst/>
          </a:prstGeom>
          <a:solidFill>
            <a:schemeClr val="accent1"/>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cxnSp>
        <p:nvCxnSpPr>
          <p:cNvPr id="10" name="直接箭头连接符 9"/>
          <p:cNvCxnSpPr>
            <a:stCxn id="6" idx="1"/>
            <a:endCxn id="5" idx="3"/>
          </p:cNvCxnSpPr>
          <p:nvPr/>
        </p:nvCxnSpPr>
        <p:spPr bwMode="auto">
          <a:xfrm flipH="1">
            <a:off x="2275764" y="2788045"/>
            <a:ext cx="577777" cy="71622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1" name="直接箭头连接符 10"/>
          <p:cNvCxnSpPr>
            <a:stCxn id="5" idx="3"/>
            <a:endCxn id="7" idx="1"/>
          </p:cNvCxnSpPr>
          <p:nvPr/>
        </p:nvCxnSpPr>
        <p:spPr bwMode="auto">
          <a:xfrm>
            <a:off x="2275764" y="3504273"/>
            <a:ext cx="577778" cy="406027"/>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2" name="直接箭头连接符 11"/>
          <p:cNvCxnSpPr>
            <a:endCxn id="21" idx="1"/>
          </p:cNvCxnSpPr>
          <p:nvPr/>
        </p:nvCxnSpPr>
        <p:spPr bwMode="auto">
          <a:xfrm flipV="1">
            <a:off x="3977949" y="2835446"/>
            <a:ext cx="864955" cy="904875"/>
          </a:xfrm>
          <a:prstGeom prst="straightConnector1">
            <a:avLst/>
          </a:prstGeom>
          <a:solidFill>
            <a:schemeClr val="accent1"/>
          </a:solidFill>
          <a:ln w="9525" cap="flat" cmpd="sng" algn="ctr">
            <a:solidFill>
              <a:schemeClr val="tx1"/>
            </a:solidFill>
            <a:prstDash val="lgDash"/>
            <a:round/>
            <a:headEnd type="arrow"/>
            <a:tailEnd type="arrow"/>
          </a:ln>
          <a:effectLst/>
        </p:spPr>
      </p:cxnSp>
      <p:cxnSp>
        <p:nvCxnSpPr>
          <p:cNvPr id="13" name="直接箭头连接符 12"/>
          <p:cNvCxnSpPr>
            <a:stCxn id="6" idx="2"/>
            <a:endCxn id="7" idx="0"/>
          </p:cNvCxnSpPr>
          <p:nvPr/>
        </p:nvCxnSpPr>
        <p:spPr bwMode="auto">
          <a:xfrm>
            <a:off x="3423546" y="3072636"/>
            <a:ext cx="1" cy="553073"/>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4" name="直接箭头连接符 13"/>
          <p:cNvCxnSpPr>
            <a:stCxn id="8" idx="2"/>
            <a:endCxn id="7" idx="3"/>
          </p:cNvCxnSpPr>
          <p:nvPr/>
        </p:nvCxnSpPr>
        <p:spPr bwMode="auto">
          <a:xfrm flipH="1" flipV="1">
            <a:off x="3993551" y="3910300"/>
            <a:ext cx="605388" cy="537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TextBox 14"/>
          <p:cNvSpPr txBox="1"/>
          <p:nvPr/>
        </p:nvSpPr>
        <p:spPr>
          <a:xfrm>
            <a:off x="756366" y="3370709"/>
            <a:ext cx="602290" cy="276999"/>
          </a:xfrm>
          <a:prstGeom prst="rect">
            <a:avLst/>
          </a:prstGeom>
          <a:noFill/>
        </p:spPr>
        <p:txBody>
          <a:bodyPr wrap="square" rtlCol="0">
            <a:spAutoFit/>
          </a:bodyPr>
          <a:lstStyle/>
          <a:p>
            <a:r>
              <a:rPr lang="zh-CN" altLang="en-US" sz="1200" dirty="0" smtClean="0"/>
              <a:t>用户</a:t>
            </a:r>
            <a:endParaRPr lang="zh-CN" altLang="en-US" sz="1200" dirty="0"/>
          </a:p>
        </p:txBody>
      </p:sp>
      <p:sp>
        <p:nvSpPr>
          <p:cNvPr id="16" name="TextBox 15"/>
          <p:cNvSpPr txBox="1"/>
          <p:nvPr/>
        </p:nvSpPr>
        <p:spPr>
          <a:xfrm>
            <a:off x="1916099" y="2746821"/>
            <a:ext cx="332351" cy="1384995"/>
          </a:xfrm>
          <a:prstGeom prst="rect">
            <a:avLst/>
          </a:prstGeom>
          <a:noFill/>
        </p:spPr>
        <p:txBody>
          <a:bodyPr wrap="square" rtlCol="0">
            <a:spAutoFit/>
          </a:bodyPr>
          <a:lstStyle/>
          <a:p>
            <a:r>
              <a:rPr lang="zh-CN" altLang="en-US" sz="1200" dirty="0" smtClean="0"/>
              <a:t>人</a:t>
            </a:r>
            <a:endParaRPr lang="en-US" altLang="zh-CN" sz="1200" dirty="0" smtClean="0"/>
          </a:p>
          <a:p>
            <a:endParaRPr lang="en-US" altLang="zh-CN" sz="1200" dirty="0"/>
          </a:p>
          <a:p>
            <a:r>
              <a:rPr lang="zh-CN" altLang="en-US" sz="1200" dirty="0" smtClean="0"/>
              <a:t>机</a:t>
            </a:r>
            <a:endParaRPr lang="en-US" altLang="zh-CN" sz="1200" dirty="0" smtClean="0"/>
          </a:p>
          <a:p>
            <a:endParaRPr lang="en-US" altLang="zh-CN" sz="1200" dirty="0"/>
          </a:p>
          <a:p>
            <a:r>
              <a:rPr lang="zh-CN" altLang="en-US" sz="1200" dirty="0" smtClean="0"/>
              <a:t>交</a:t>
            </a:r>
            <a:endParaRPr lang="en-US" altLang="zh-CN" sz="1200" dirty="0" smtClean="0"/>
          </a:p>
          <a:p>
            <a:endParaRPr lang="en-US" altLang="zh-CN" sz="1200" dirty="0"/>
          </a:p>
          <a:p>
            <a:r>
              <a:rPr lang="zh-CN" altLang="en-US" sz="1200" dirty="0" smtClean="0"/>
              <a:t>互</a:t>
            </a:r>
            <a:endParaRPr lang="zh-CN" altLang="en-US" sz="1200" dirty="0"/>
          </a:p>
        </p:txBody>
      </p:sp>
      <p:sp>
        <p:nvSpPr>
          <p:cNvPr id="17" name="TextBox 16"/>
          <p:cNvSpPr txBox="1"/>
          <p:nvPr/>
        </p:nvSpPr>
        <p:spPr>
          <a:xfrm>
            <a:off x="3008796" y="2667573"/>
            <a:ext cx="849274" cy="276999"/>
          </a:xfrm>
          <a:prstGeom prst="rect">
            <a:avLst/>
          </a:prstGeom>
          <a:noFill/>
        </p:spPr>
        <p:txBody>
          <a:bodyPr wrap="square" rtlCol="0">
            <a:spAutoFit/>
          </a:bodyPr>
          <a:lstStyle/>
          <a:p>
            <a:pPr algn="ctr"/>
            <a:r>
              <a:rPr lang="zh-CN" altLang="en-US" sz="1200" dirty="0" smtClean="0"/>
              <a:t>解 释 器</a:t>
            </a:r>
            <a:endParaRPr lang="zh-CN" altLang="en-US" sz="1200" dirty="0"/>
          </a:p>
        </p:txBody>
      </p:sp>
      <p:sp>
        <p:nvSpPr>
          <p:cNvPr id="18" name="TextBox 17"/>
          <p:cNvSpPr txBox="1"/>
          <p:nvPr/>
        </p:nvSpPr>
        <p:spPr>
          <a:xfrm>
            <a:off x="2907976" y="3648315"/>
            <a:ext cx="950094" cy="276999"/>
          </a:xfrm>
          <a:prstGeom prst="rect">
            <a:avLst/>
          </a:prstGeom>
          <a:noFill/>
        </p:spPr>
        <p:txBody>
          <a:bodyPr wrap="square" rtlCol="0">
            <a:spAutoFit/>
          </a:bodyPr>
          <a:lstStyle/>
          <a:p>
            <a:pPr algn="ctr"/>
            <a:r>
              <a:rPr lang="zh-CN" altLang="en-US" sz="1200" dirty="0" smtClean="0"/>
              <a:t>推 理 引 擎</a:t>
            </a:r>
            <a:endParaRPr lang="zh-CN" altLang="en-US" sz="1200" dirty="0"/>
          </a:p>
        </p:txBody>
      </p:sp>
      <p:sp>
        <p:nvSpPr>
          <p:cNvPr id="19" name="TextBox 18"/>
          <p:cNvSpPr txBox="1"/>
          <p:nvPr/>
        </p:nvSpPr>
        <p:spPr>
          <a:xfrm>
            <a:off x="4711927" y="3878442"/>
            <a:ext cx="670412" cy="276999"/>
          </a:xfrm>
          <a:prstGeom prst="rect">
            <a:avLst/>
          </a:prstGeom>
          <a:noFill/>
        </p:spPr>
        <p:txBody>
          <a:bodyPr wrap="square" rtlCol="0">
            <a:spAutoFit/>
          </a:bodyPr>
          <a:lstStyle/>
          <a:p>
            <a:r>
              <a:rPr lang="zh-CN" altLang="en-US" sz="1200" dirty="0" smtClean="0"/>
              <a:t>知识库</a:t>
            </a:r>
            <a:endParaRPr lang="zh-CN" altLang="en-US" sz="1200" dirty="0"/>
          </a:p>
        </p:txBody>
      </p:sp>
      <p:sp>
        <p:nvSpPr>
          <p:cNvPr id="20" name="流程图: 磁盘 19"/>
          <p:cNvSpPr/>
          <p:nvPr/>
        </p:nvSpPr>
        <p:spPr bwMode="auto">
          <a:xfrm>
            <a:off x="4841104" y="2518383"/>
            <a:ext cx="736925" cy="539324"/>
          </a:xfrm>
          <a:prstGeom prst="flowChartMagneticDisk">
            <a:avLst/>
          </a:prstGeom>
          <a:solidFill>
            <a:schemeClr val="accent3">
              <a:lumMod val="95000"/>
            </a:schemeClr>
          </a:solidFill>
          <a:ln w="9525" cap="flat" cmpd="sng" algn="ctr">
            <a:solidFill>
              <a:schemeClr val="bg2"/>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21" name="TextBox 20"/>
          <p:cNvSpPr txBox="1"/>
          <p:nvPr/>
        </p:nvSpPr>
        <p:spPr>
          <a:xfrm>
            <a:off x="4842904" y="2696946"/>
            <a:ext cx="809216" cy="276999"/>
          </a:xfrm>
          <a:prstGeom prst="rect">
            <a:avLst/>
          </a:prstGeom>
          <a:noFill/>
        </p:spPr>
        <p:txBody>
          <a:bodyPr wrap="square" rtlCol="0">
            <a:spAutoFit/>
          </a:bodyPr>
          <a:lstStyle/>
          <a:p>
            <a:r>
              <a:rPr lang="zh-CN" altLang="en-US" sz="1200" dirty="0" smtClean="0"/>
              <a:t>工作存储</a:t>
            </a:r>
            <a:endParaRPr lang="zh-CN" altLang="en-US" sz="1200" dirty="0"/>
          </a:p>
        </p:txBody>
      </p:sp>
      <p:sp>
        <p:nvSpPr>
          <p:cNvPr id="34" name="圆角矩形 33"/>
          <p:cNvSpPr/>
          <p:nvPr/>
        </p:nvSpPr>
        <p:spPr bwMode="auto">
          <a:xfrm>
            <a:off x="2729756" y="2351968"/>
            <a:ext cx="1482204" cy="1961856"/>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5" name="圆角矩形 34"/>
          <p:cNvSpPr/>
          <p:nvPr/>
        </p:nvSpPr>
        <p:spPr bwMode="auto">
          <a:xfrm>
            <a:off x="4573613" y="2450574"/>
            <a:ext cx="1247384" cy="769743"/>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7" name="圆角矩形 36"/>
          <p:cNvSpPr/>
          <p:nvPr/>
        </p:nvSpPr>
        <p:spPr bwMode="auto">
          <a:xfrm>
            <a:off x="1675854" y="2518383"/>
            <a:ext cx="739162" cy="1989597"/>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9" name="圆角矩形标注 38"/>
          <p:cNvSpPr/>
          <p:nvPr/>
        </p:nvSpPr>
        <p:spPr bwMode="auto">
          <a:xfrm>
            <a:off x="1430044" y="4793244"/>
            <a:ext cx="1542722" cy="1212218"/>
          </a:xfrm>
          <a:prstGeom prst="wedgeRoundRectCallout">
            <a:avLst>
              <a:gd name="adj1" fmla="val -941"/>
              <a:gd name="adj2" fmla="val -77520"/>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0" name="文本框 39"/>
          <p:cNvSpPr txBox="1"/>
          <p:nvPr/>
        </p:nvSpPr>
        <p:spPr>
          <a:xfrm>
            <a:off x="1458060" y="4788135"/>
            <a:ext cx="1395481" cy="1200329"/>
          </a:xfrm>
          <a:prstGeom prst="rect">
            <a:avLst/>
          </a:prstGeom>
          <a:noFill/>
        </p:spPr>
        <p:txBody>
          <a:bodyPr wrap="square" rtlCol="0">
            <a:spAutoFit/>
          </a:bodyPr>
          <a:lstStyle/>
          <a:p>
            <a:r>
              <a:rPr lang="zh-CN" altLang="en-US" dirty="0" smtClean="0"/>
              <a:t>需要根据不同疾病需求更改诊疗流程界面</a:t>
            </a:r>
            <a:endParaRPr lang="zh-CN" altLang="en-US" dirty="0"/>
          </a:p>
        </p:txBody>
      </p:sp>
      <p:sp>
        <p:nvSpPr>
          <p:cNvPr id="41" name="圆角矩形标注 40"/>
          <p:cNvSpPr/>
          <p:nvPr/>
        </p:nvSpPr>
        <p:spPr bwMode="auto">
          <a:xfrm>
            <a:off x="3240458" y="4730744"/>
            <a:ext cx="3201292" cy="1212218"/>
          </a:xfrm>
          <a:prstGeom prst="wedgeRoundRectCallout">
            <a:avLst>
              <a:gd name="adj1" fmla="val -28528"/>
              <a:gd name="adj2" fmla="val -96888"/>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2" name="圆角矩形标注 41"/>
          <p:cNvSpPr/>
          <p:nvPr/>
        </p:nvSpPr>
        <p:spPr bwMode="auto">
          <a:xfrm>
            <a:off x="6732241" y="2351968"/>
            <a:ext cx="2011138" cy="2156012"/>
          </a:xfrm>
          <a:prstGeom prst="wedgeRoundRectCallout">
            <a:avLst>
              <a:gd name="adj1" fmla="val -102311"/>
              <a:gd name="adj2" fmla="val -16420"/>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3" name="文本框 42"/>
          <p:cNvSpPr txBox="1"/>
          <p:nvPr/>
        </p:nvSpPr>
        <p:spPr>
          <a:xfrm>
            <a:off x="3310008" y="4722861"/>
            <a:ext cx="3131742" cy="1200329"/>
          </a:xfrm>
          <a:prstGeom prst="rect">
            <a:avLst/>
          </a:prstGeom>
          <a:noFill/>
        </p:spPr>
        <p:txBody>
          <a:bodyPr wrap="square" rtlCol="0">
            <a:spAutoFit/>
          </a:bodyPr>
          <a:lstStyle/>
          <a:p>
            <a:r>
              <a:rPr lang="zh-CN" altLang="en-US" dirty="0" smtClean="0"/>
              <a:t>随着疾病种类增多，推理引擎的构建存在重复工作，而接口各异增大了系统内部模块的耦合性</a:t>
            </a:r>
            <a:endParaRPr lang="zh-CN" altLang="en-US" dirty="0"/>
          </a:p>
        </p:txBody>
      </p:sp>
      <p:sp>
        <p:nvSpPr>
          <p:cNvPr id="44" name="文本框 43"/>
          <p:cNvSpPr txBox="1"/>
          <p:nvPr/>
        </p:nvSpPr>
        <p:spPr>
          <a:xfrm>
            <a:off x="6804248" y="2423655"/>
            <a:ext cx="1867123" cy="2031325"/>
          </a:xfrm>
          <a:prstGeom prst="rect">
            <a:avLst/>
          </a:prstGeom>
          <a:noFill/>
        </p:spPr>
        <p:txBody>
          <a:bodyPr wrap="square" rtlCol="0">
            <a:spAutoFit/>
          </a:bodyPr>
          <a:lstStyle/>
          <a:p>
            <a:r>
              <a:rPr lang="zh-CN" altLang="en-US" dirty="0" smtClean="0"/>
              <a:t>系统需要存储来自各个社区、多种疾病的医疗数据，数据存储需要考虑数据存储量大、异构性强的特点</a:t>
            </a:r>
            <a:endParaRPr lang="zh-CN" altLang="en-US" dirty="0"/>
          </a:p>
        </p:txBody>
      </p:sp>
      <p:sp>
        <p:nvSpPr>
          <p:cNvPr id="32"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临床决策支持系统原架构</a:t>
            </a:r>
            <a:endParaRPr lang="zh-CN" altLang="en-US" sz="2800" b="1" dirty="0">
              <a:solidFill>
                <a:srgbClr val="FFFFFF"/>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22356040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12</a:t>
            </a:fld>
            <a:endParaRPr lang="en-US" altLang="zh-CN" dirty="0" smtClean="0">
              <a:solidFill>
                <a:srgbClr val="000000"/>
              </a:solidFill>
              <a:latin typeface="Arial" charset="0"/>
            </a:endParaRPr>
          </a:p>
        </p:txBody>
      </p:sp>
      <p:sp>
        <p:nvSpPr>
          <p:cNvPr id="57348" name="标题 1"/>
          <p:cNvSpPr txBox="1">
            <a:spLocks/>
          </p:cNvSpPr>
          <p:nvPr/>
        </p:nvSpPr>
        <p:spPr bwMode="auto">
          <a:xfrm>
            <a:off x="400487" y="280289"/>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系统概念图</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9" name="云形 8"/>
          <p:cNvSpPr/>
          <p:nvPr/>
        </p:nvSpPr>
        <p:spPr bwMode="auto">
          <a:xfrm>
            <a:off x="1149004" y="1327383"/>
            <a:ext cx="6447332" cy="4569451"/>
          </a:xfrm>
          <a:prstGeom prst="cloud">
            <a:avLst/>
          </a:prstGeom>
          <a:noFill/>
          <a:ln w="1905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圆角矩形 4"/>
          <p:cNvSpPr/>
          <p:nvPr/>
        </p:nvSpPr>
        <p:spPr bwMode="auto">
          <a:xfrm>
            <a:off x="4185244" y="4187784"/>
            <a:ext cx="2289738" cy="70580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684" y="4233863"/>
            <a:ext cx="506245" cy="43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322" y="4245463"/>
            <a:ext cx="403927" cy="36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184" y="4235177"/>
            <a:ext cx="474570" cy="39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bwMode="auto">
          <a:xfrm>
            <a:off x="4546350" y="4055877"/>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圆角矩形 12"/>
          <p:cNvSpPr/>
          <p:nvPr/>
        </p:nvSpPr>
        <p:spPr bwMode="auto">
          <a:xfrm>
            <a:off x="4624717" y="1614118"/>
            <a:ext cx="1920880" cy="849373"/>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上箭头 13"/>
          <p:cNvSpPr/>
          <p:nvPr/>
        </p:nvSpPr>
        <p:spPr bwMode="auto">
          <a:xfrm>
            <a:off x="4194139" y="3611868"/>
            <a:ext cx="2196659" cy="567558"/>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矩形 32"/>
          <p:cNvSpPr/>
          <p:nvPr/>
        </p:nvSpPr>
        <p:spPr bwMode="auto">
          <a:xfrm>
            <a:off x="5602135" y="4064234"/>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211" name="Picture 19" descr="D:\毕设\pictrute\puzz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7380" y="515178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p:cNvPicPr>
            <a:picLocks noChangeAspect="1" noChangeArrowheads="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737317" y="4578649"/>
            <a:ext cx="402934" cy="33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4" name="Picture 22" descr="D:\毕设\pictrute\configur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3211" y="1695812"/>
            <a:ext cx="513977" cy="5139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67283" y="2141380"/>
            <a:ext cx="688415" cy="276999"/>
          </a:xfrm>
          <a:prstGeom prst="rect">
            <a:avLst/>
          </a:prstGeom>
          <a:noFill/>
        </p:spPr>
        <p:txBody>
          <a:bodyPr wrap="square" rtlCol="0">
            <a:spAutoFit/>
          </a:bodyPr>
          <a:lstStyle/>
          <a:p>
            <a:r>
              <a:rPr lang="zh-CN" altLang="en-US" sz="1200" dirty="0" smtClean="0"/>
              <a:t>组件</a:t>
            </a:r>
            <a:endParaRPr lang="zh-CN" altLang="en-US" sz="1200" dirty="0"/>
          </a:p>
        </p:txBody>
      </p:sp>
      <p:sp>
        <p:nvSpPr>
          <p:cNvPr id="16" name="TextBox 15"/>
          <p:cNvSpPr txBox="1"/>
          <p:nvPr/>
        </p:nvSpPr>
        <p:spPr>
          <a:xfrm>
            <a:off x="5492281" y="1635368"/>
            <a:ext cx="1170198" cy="276999"/>
          </a:xfrm>
          <a:prstGeom prst="rect">
            <a:avLst/>
          </a:prstGeom>
          <a:noFill/>
        </p:spPr>
        <p:txBody>
          <a:bodyPr wrap="square" rtlCol="0">
            <a:spAutoFit/>
          </a:bodyPr>
          <a:lstStyle/>
          <a:p>
            <a:r>
              <a:rPr lang="zh-CN" altLang="en-US" sz="1200" dirty="0"/>
              <a:t>界面</a:t>
            </a:r>
            <a:r>
              <a:rPr lang="zh-CN" altLang="en-US" sz="1200" dirty="0" smtClean="0"/>
              <a:t>配置文件</a:t>
            </a:r>
            <a:endParaRPr lang="zh-CN" altLang="en-US" sz="1200" dirty="0"/>
          </a:p>
        </p:txBody>
      </p:sp>
      <p:pic>
        <p:nvPicPr>
          <p:cNvPr id="8215"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01657" y="1560136"/>
            <a:ext cx="567958" cy="56795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D:\毕设\pictrute\document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87080" y="1918636"/>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657277" y="4564315"/>
            <a:ext cx="1598822" cy="338554"/>
          </a:xfrm>
          <a:prstGeom prst="rect">
            <a:avLst/>
          </a:prstGeom>
          <a:noFill/>
        </p:spPr>
        <p:txBody>
          <a:bodyPr wrap="square" rtlCol="0">
            <a:spAutoFit/>
          </a:bodyPr>
          <a:lstStyle/>
          <a:p>
            <a:r>
              <a:rPr lang="zh-CN" altLang="en-US" sz="1600" dirty="0" smtClean="0"/>
              <a:t>推理引擎库</a:t>
            </a:r>
            <a:endParaRPr lang="zh-CN" altLang="en-US" sz="1600" dirty="0"/>
          </a:p>
        </p:txBody>
      </p:sp>
      <p:sp>
        <p:nvSpPr>
          <p:cNvPr id="20" name="圆角矩形 19"/>
          <p:cNvSpPr/>
          <p:nvPr/>
        </p:nvSpPr>
        <p:spPr bwMode="auto">
          <a:xfrm>
            <a:off x="4023727" y="4921919"/>
            <a:ext cx="2017163" cy="49464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9" name="Picture 14" descr="D:\毕设\pictrute\puzzle-blu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5358412" y="4831586"/>
            <a:ext cx="617307" cy="59984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5" descr="D:\毕设\pictrute\puzzle-green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4812542" y="4903702"/>
            <a:ext cx="762131" cy="55003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descr="D:\毕设\pictrute\puzzle-red.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4700477" y="4939324"/>
            <a:ext cx="354707" cy="4846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973937" y="4957618"/>
            <a:ext cx="926298" cy="338554"/>
          </a:xfrm>
          <a:prstGeom prst="rect">
            <a:avLst/>
          </a:prstGeom>
          <a:noFill/>
        </p:spPr>
        <p:txBody>
          <a:bodyPr wrap="square" rtlCol="0">
            <a:spAutoFit/>
          </a:bodyPr>
          <a:lstStyle/>
          <a:p>
            <a:r>
              <a:rPr lang="zh-CN" altLang="en-US" sz="1600" dirty="0" smtClean="0"/>
              <a:t>知识库</a:t>
            </a:r>
            <a:endParaRPr lang="zh-CN" altLang="en-US" sz="1600" dirty="0"/>
          </a:p>
        </p:txBody>
      </p:sp>
      <p:pic>
        <p:nvPicPr>
          <p:cNvPr id="53" name="Picture 21" descr="D:\毕设\pictrute\orange_arrow_up.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8585121">
            <a:off x="6309756" y="4377791"/>
            <a:ext cx="615073" cy="9878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896857" y="4704296"/>
            <a:ext cx="304800" cy="344840"/>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D:\毕设\pictrute\blue_arrow_up.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8840960">
            <a:off x="5703849" y="5110940"/>
            <a:ext cx="540922" cy="86975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393197" y="5353910"/>
            <a:ext cx="304800" cy="344840"/>
          </a:xfrm>
          <a:prstGeom prst="rect">
            <a:avLst/>
          </a:prstGeom>
          <a:noFill/>
          <a:extLst>
            <a:ext uri="{909E8E84-426E-40DD-AFC4-6F175D3DCCD1}">
              <a14:hiddenFill xmlns:a14="http://schemas.microsoft.com/office/drawing/2010/main">
                <a:solidFill>
                  <a:srgbClr val="FFFFFF"/>
                </a:solidFill>
              </a14:hiddenFill>
            </a:ext>
          </a:extLst>
        </p:spPr>
      </p:pic>
      <p:sp>
        <p:nvSpPr>
          <p:cNvPr id="76" name="上箭头 75"/>
          <p:cNvSpPr/>
          <p:nvPr/>
        </p:nvSpPr>
        <p:spPr bwMode="auto">
          <a:xfrm>
            <a:off x="1539552" y="3588884"/>
            <a:ext cx="2196659" cy="793677"/>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7" name="流程图: 磁盘 76"/>
          <p:cNvSpPr/>
          <p:nvPr/>
        </p:nvSpPr>
        <p:spPr bwMode="auto">
          <a:xfrm>
            <a:off x="2328640" y="4235177"/>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8" name="椭圆 77"/>
          <p:cNvSpPr/>
          <p:nvPr/>
        </p:nvSpPr>
        <p:spPr bwMode="auto">
          <a:xfrm>
            <a:off x="1539552" y="4109235"/>
            <a:ext cx="2226066" cy="112155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0" name="流程图: 磁盘 79"/>
          <p:cNvSpPr/>
          <p:nvPr/>
        </p:nvSpPr>
        <p:spPr bwMode="auto">
          <a:xfrm>
            <a:off x="1825225" y="4495876"/>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1" name="流程图: 磁盘 80"/>
          <p:cNvSpPr/>
          <p:nvPr/>
        </p:nvSpPr>
        <p:spPr bwMode="auto">
          <a:xfrm>
            <a:off x="1402102" y="4652788"/>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2" name="加号 81"/>
          <p:cNvSpPr/>
          <p:nvPr/>
        </p:nvSpPr>
        <p:spPr bwMode="auto">
          <a:xfrm>
            <a:off x="1619071" y="4904925"/>
            <a:ext cx="295275" cy="325866"/>
          </a:xfrm>
          <a:prstGeom prst="mathPlus">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圆角矩形 26"/>
          <p:cNvSpPr/>
          <p:nvPr/>
        </p:nvSpPr>
        <p:spPr bwMode="auto">
          <a:xfrm>
            <a:off x="1619071" y="3013217"/>
            <a:ext cx="4663858" cy="579160"/>
          </a:xfrm>
          <a:prstGeom prst="roundRect">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5" name="流程图: 磁盘 84"/>
          <p:cNvSpPr/>
          <p:nvPr/>
        </p:nvSpPr>
        <p:spPr bwMode="auto">
          <a:xfrm>
            <a:off x="2538895" y="448395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TextBox 27"/>
          <p:cNvSpPr txBox="1"/>
          <p:nvPr/>
        </p:nvSpPr>
        <p:spPr>
          <a:xfrm>
            <a:off x="2151777" y="4893614"/>
            <a:ext cx="1224398" cy="369332"/>
          </a:xfrm>
          <a:prstGeom prst="rect">
            <a:avLst/>
          </a:prstGeom>
          <a:noFill/>
        </p:spPr>
        <p:txBody>
          <a:bodyPr wrap="square" rtlCol="0">
            <a:spAutoFit/>
          </a:bodyPr>
          <a:lstStyle/>
          <a:p>
            <a:r>
              <a:rPr lang="zh-CN" altLang="en-US" dirty="0" smtClean="0"/>
              <a:t>数据存储</a:t>
            </a:r>
            <a:endParaRPr lang="zh-CN" altLang="en-US" dirty="0"/>
          </a:p>
        </p:txBody>
      </p:sp>
      <p:sp>
        <p:nvSpPr>
          <p:cNvPr id="100" name="流程图: 磁盘 99"/>
          <p:cNvSpPr/>
          <p:nvPr/>
        </p:nvSpPr>
        <p:spPr bwMode="auto">
          <a:xfrm>
            <a:off x="3183493" y="449279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57355" name="直接连接符 57354"/>
          <p:cNvCxnSpPr/>
          <p:nvPr/>
        </p:nvCxnSpPr>
        <p:spPr bwMode="auto">
          <a:xfrm>
            <a:off x="2202111" y="4321344"/>
            <a:ext cx="107169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57" name="直接连接符 57356"/>
          <p:cNvCxnSpPr>
            <a:endCxn id="80" idx="1"/>
          </p:cNvCxnSpPr>
          <p:nvPr/>
        </p:nvCxnSpPr>
        <p:spPr bwMode="auto">
          <a:xfrm flipH="1">
            <a:off x="2029883" y="4319430"/>
            <a:ext cx="172228" cy="176446"/>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60" name="直接连接符 57359"/>
          <p:cNvCxnSpPr>
            <a:endCxn id="85" idx="1"/>
          </p:cNvCxnSpPr>
          <p:nvPr/>
        </p:nvCxnSpPr>
        <p:spPr bwMode="auto">
          <a:xfrm>
            <a:off x="2737956" y="4325959"/>
            <a:ext cx="5597" cy="157996"/>
          </a:xfrm>
          <a:prstGeom prst="line">
            <a:avLst/>
          </a:prstGeom>
          <a:solidFill>
            <a:schemeClr val="accent1"/>
          </a:solidFill>
          <a:ln w="38100" cap="flat" cmpd="sng" algn="ctr">
            <a:solidFill>
              <a:schemeClr val="bg2"/>
            </a:solidFill>
            <a:prstDash val="solid"/>
            <a:round/>
            <a:headEnd type="none" w="med" len="med"/>
            <a:tailEnd type="none" w="med" len="med"/>
          </a:ln>
          <a:effectLst/>
        </p:spPr>
      </p:cxnSp>
      <p:cxnSp>
        <p:nvCxnSpPr>
          <p:cNvPr id="57362" name="直接连接符 57361"/>
          <p:cNvCxnSpPr/>
          <p:nvPr/>
        </p:nvCxnSpPr>
        <p:spPr bwMode="auto">
          <a:xfrm>
            <a:off x="3273801" y="4319430"/>
            <a:ext cx="114350" cy="142509"/>
          </a:xfrm>
          <a:prstGeom prst="line">
            <a:avLst/>
          </a:prstGeom>
          <a:solidFill>
            <a:schemeClr val="accent1"/>
          </a:solidFill>
          <a:ln w="28575" cap="flat" cmpd="sng" algn="ctr">
            <a:solidFill>
              <a:schemeClr val="bg2"/>
            </a:solidFill>
            <a:prstDash val="solid"/>
            <a:round/>
            <a:headEnd type="none" w="med" len="med"/>
            <a:tailEnd type="none" w="med" len="med"/>
          </a:ln>
          <a:effectLst/>
        </p:spPr>
      </p:cxnSp>
      <p:sp>
        <p:nvSpPr>
          <p:cNvPr id="57368" name="TextBox 57367"/>
          <p:cNvSpPr txBox="1"/>
          <p:nvPr/>
        </p:nvSpPr>
        <p:spPr>
          <a:xfrm>
            <a:off x="2202111" y="4478123"/>
            <a:ext cx="298757" cy="369332"/>
          </a:xfrm>
          <a:prstGeom prst="rect">
            <a:avLst/>
          </a:prstGeom>
          <a:noFill/>
        </p:spPr>
        <p:txBody>
          <a:bodyPr wrap="square" rtlCol="0">
            <a:spAutoFit/>
          </a:bodyPr>
          <a:lstStyle/>
          <a:p>
            <a:r>
              <a:rPr lang="en-US" altLang="zh-CN" dirty="0" smtClean="0"/>
              <a:t>…</a:t>
            </a:r>
            <a:endParaRPr lang="zh-CN" altLang="en-US" dirty="0"/>
          </a:p>
        </p:txBody>
      </p:sp>
      <p:sp>
        <p:nvSpPr>
          <p:cNvPr id="118" name="TextBox 117"/>
          <p:cNvSpPr txBox="1"/>
          <p:nvPr/>
        </p:nvSpPr>
        <p:spPr>
          <a:xfrm>
            <a:off x="2884736" y="4507384"/>
            <a:ext cx="298757" cy="369332"/>
          </a:xfrm>
          <a:prstGeom prst="rect">
            <a:avLst/>
          </a:prstGeom>
          <a:noFill/>
        </p:spPr>
        <p:txBody>
          <a:bodyPr wrap="square" rtlCol="0">
            <a:spAutoFit/>
          </a:bodyPr>
          <a:lstStyle/>
          <a:p>
            <a:r>
              <a:rPr lang="en-US" altLang="zh-CN" dirty="0" smtClean="0"/>
              <a:t>…</a:t>
            </a:r>
            <a:endParaRPr lang="zh-CN" altLang="en-US" dirty="0"/>
          </a:p>
        </p:txBody>
      </p:sp>
      <p:sp>
        <p:nvSpPr>
          <p:cNvPr id="57369" name="TextBox 57368"/>
          <p:cNvSpPr txBox="1"/>
          <p:nvPr/>
        </p:nvSpPr>
        <p:spPr>
          <a:xfrm>
            <a:off x="2151777" y="3832236"/>
            <a:ext cx="1224398" cy="276999"/>
          </a:xfrm>
          <a:prstGeom prst="rect">
            <a:avLst/>
          </a:prstGeom>
          <a:noFill/>
        </p:spPr>
        <p:txBody>
          <a:bodyPr wrap="square" rtlCol="0">
            <a:spAutoFit/>
          </a:bodyPr>
          <a:lstStyle/>
          <a:p>
            <a:r>
              <a:rPr lang="zh-CN" altLang="en-US" sz="1200" dirty="0" smtClean="0"/>
              <a:t>数据操作接口</a:t>
            </a:r>
            <a:endParaRPr lang="zh-CN" altLang="en-US" sz="1200" dirty="0"/>
          </a:p>
        </p:txBody>
      </p:sp>
      <p:sp>
        <p:nvSpPr>
          <p:cNvPr id="120" name="TextBox 119"/>
          <p:cNvSpPr txBox="1"/>
          <p:nvPr/>
        </p:nvSpPr>
        <p:spPr>
          <a:xfrm>
            <a:off x="4751621" y="3790414"/>
            <a:ext cx="1224398" cy="276999"/>
          </a:xfrm>
          <a:prstGeom prst="rect">
            <a:avLst/>
          </a:prstGeom>
          <a:noFill/>
        </p:spPr>
        <p:txBody>
          <a:bodyPr wrap="square" rtlCol="0">
            <a:spAutoFit/>
          </a:bodyPr>
          <a:lstStyle/>
          <a:p>
            <a:r>
              <a:rPr lang="zh-CN" altLang="en-US" sz="1200" dirty="0" smtClean="0"/>
              <a:t>推理引擎接口</a:t>
            </a:r>
            <a:endParaRPr lang="zh-CN" altLang="en-US" sz="1200" dirty="0"/>
          </a:p>
        </p:txBody>
      </p:sp>
      <p:pic>
        <p:nvPicPr>
          <p:cNvPr id="121" name="Picture 21" descr="D:\毕设\pictrute\orange_arrow_up.png"/>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432149">
            <a:off x="6566912" y="1634165"/>
            <a:ext cx="615073" cy="98785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2"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40251" y="1641831"/>
            <a:ext cx="567958" cy="567958"/>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5108529" y="3876131"/>
            <a:ext cx="298757" cy="369332"/>
          </a:xfrm>
          <a:prstGeom prst="rect">
            <a:avLst/>
          </a:prstGeom>
          <a:noFill/>
        </p:spPr>
        <p:txBody>
          <a:bodyPr wrap="square" rtlCol="0">
            <a:spAutoFit/>
          </a:bodyPr>
          <a:lstStyle/>
          <a:p>
            <a:r>
              <a:rPr lang="en-US" altLang="zh-CN" dirty="0" smtClean="0"/>
              <a:t>…</a:t>
            </a:r>
            <a:endParaRPr lang="zh-CN" altLang="en-US" dirty="0"/>
          </a:p>
        </p:txBody>
      </p:sp>
      <p:sp>
        <p:nvSpPr>
          <p:cNvPr id="125" name="上箭头 124"/>
          <p:cNvSpPr/>
          <p:nvPr/>
        </p:nvSpPr>
        <p:spPr bwMode="auto">
          <a:xfrm rot="10800000">
            <a:off x="4366727" y="2468493"/>
            <a:ext cx="2432204" cy="544721"/>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7" name="矩形 126"/>
          <p:cNvSpPr/>
          <p:nvPr/>
        </p:nvSpPr>
        <p:spPr bwMode="auto">
          <a:xfrm>
            <a:off x="4833083" y="2468493"/>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8" name="矩形 127"/>
          <p:cNvSpPr/>
          <p:nvPr/>
        </p:nvSpPr>
        <p:spPr bwMode="auto">
          <a:xfrm>
            <a:off x="5864861" y="2468492"/>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9" name="TextBox 128"/>
          <p:cNvSpPr txBox="1"/>
          <p:nvPr/>
        </p:nvSpPr>
        <p:spPr>
          <a:xfrm>
            <a:off x="5406320" y="2329994"/>
            <a:ext cx="298757" cy="369332"/>
          </a:xfrm>
          <a:prstGeom prst="rect">
            <a:avLst/>
          </a:prstGeom>
          <a:noFill/>
        </p:spPr>
        <p:txBody>
          <a:bodyPr wrap="square" rtlCol="0">
            <a:spAutoFit/>
          </a:bodyPr>
          <a:lstStyle/>
          <a:p>
            <a:r>
              <a:rPr lang="en-US" altLang="zh-CN" dirty="0" smtClean="0"/>
              <a:t>…</a:t>
            </a:r>
            <a:endParaRPr lang="zh-CN" altLang="en-US" dirty="0"/>
          </a:p>
        </p:txBody>
      </p:sp>
      <p:sp>
        <p:nvSpPr>
          <p:cNvPr id="130" name="TextBox 129"/>
          <p:cNvSpPr txBox="1"/>
          <p:nvPr/>
        </p:nvSpPr>
        <p:spPr>
          <a:xfrm>
            <a:off x="4993371" y="2639451"/>
            <a:ext cx="1224398" cy="276999"/>
          </a:xfrm>
          <a:prstGeom prst="rect">
            <a:avLst/>
          </a:prstGeom>
          <a:noFill/>
        </p:spPr>
        <p:txBody>
          <a:bodyPr wrap="square" rtlCol="0">
            <a:spAutoFit/>
          </a:bodyPr>
          <a:lstStyle/>
          <a:p>
            <a:r>
              <a:rPr lang="zh-CN" altLang="en-US" sz="1200" dirty="0" smtClean="0"/>
              <a:t>数据交互接口</a:t>
            </a:r>
            <a:endParaRPr lang="zh-CN" altLang="en-US" sz="1200" dirty="0"/>
          </a:p>
        </p:txBody>
      </p:sp>
      <p:sp>
        <p:nvSpPr>
          <p:cNvPr id="131" name="圆角矩形 130"/>
          <p:cNvSpPr/>
          <p:nvPr/>
        </p:nvSpPr>
        <p:spPr bwMode="auto">
          <a:xfrm>
            <a:off x="1833854" y="3117496"/>
            <a:ext cx="1694443"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71" name="TextBox 57370"/>
          <p:cNvSpPr txBox="1"/>
          <p:nvPr/>
        </p:nvSpPr>
        <p:spPr>
          <a:xfrm>
            <a:off x="1821473" y="3148908"/>
            <a:ext cx="1885006" cy="307777"/>
          </a:xfrm>
          <a:prstGeom prst="rect">
            <a:avLst/>
          </a:prstGeom>
          <a:noFill/>
        </p:spPr>
        <p:txBody>
          <a:bodyPr wrap="square" rtlCol="0">
            <a:spAutoFit/>
          </a:bodyPr>
          <a:lstStyle/>
          <a:p>
            <a:r>
              <a:rPr lang="zh-CN" altLang="en-US" sz="1400" dirty="0" smtClean="0"/>
              <a:t>疾病</a:t>
            </a:r>
            <a:r>
              <a:rPr lang="en-US" altLang="zh-CN" sz="1400" dirty="0" smtClean="0"/>
              <a:t>A</a:t>
            </a:r>
            <a:r>
              <a:rPr lang="zh-CN" altLang="en-US" sz="1400" dirty="0" smtClean="0"/>
              <a:t>诊断决策支持</a:t>
            </a:r>
            <a:endParaRPr lang="zh-CN" altLang="en-US" sz="1400" dirty="0"/>
          </a:p>
        </p:txBody>
      </p:sp>
      <p:sp>
        <p:nvSpPr>
          <p:cNvPr id="135" name="圆角矩形 134"/>
          <p:cNvSpPr/>
          <p:nvPr/>
        </p:nvSpPr>
        <p:spPr bwMode="auto">
          <a:xfrm>
            <a:off x="4274399" y="3132926"/>
            <a:ext cx="1795732"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6" name="TextBox 135"/>
          <p:cNvSpPr txBox="1"/>
          <p:nvPr/>
        </p:nvSpPr>
        <p:spPr>
          <a:xfrm>
            <a:off x="4293081" y="3169759"/>
            <a:ext cx="1908157" cy="307777"/>
          </a:xfrm>
          <a:prstGeom prst="rect">
            <a:avLst/>
          </a:prstGeom>
          <a:noFill/>
        </p:spPr>
        <p:txBody>
          <a:bodyPr wrap="square" rtlCol="0">
            <a:spAutoFit/>
          </a:bodyPr>
          <a:lstStyle/>
          <a:p>
            <a:r>
              <a:rPr lang="zh-CN" altLang="en-US" sz="1400" dirty="0" smtClean="0"/>
              <a:t>疾病</a:t>
            </a:r>
            <a:r>
              <a:rPr lang="en-US" altLang="zh-CN" sz="1400" dirty="0" smtClean="0"/>
              <a:t>B</a:t>
            </a:r>
            <a:r>
              <a:rPr lang="zh-CN" altLang="en-US" sz="1400" dirty="0" smtClean="0"/>
              <a:t>诊断决策支持</a:t>
            </a:r>
            <a:endParaRPr lang="zh-CN" altLang="en-US" sz="1400" dirty="0"/>
          </a:p>
        </p:txBody>
      </p:sp>
      <p:sp>
        <p:nvSpPr>
          <p:cNvPr id="139" name="TextBox 138"/>
          <p:cNvSpPr txBox="1"/>
          <p:nvPr/>
        </p:nvSpPr>
        <p:spPr>
          <a:xfrm>
            <a:off x="3683336" y="2995020"/>
            <a:ext cx="298757"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69" name="矩形 68"/>
          <p:cNvSpPr/>
          <p:nvPr/>
        </p:nvSpPr>
        <p:spPr>
          <a:xfrm>
            <a:off x="104393" y="1518734"/>
            <a:ext cx="1717080"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云计算</a:t>
            </a:r>
          </a:p>
        </p:txBody>
      </p:sp>
      <p:sp>
        <p:nvSpPr>
          <p:cNvPr id="70" name="矩形 69"/>
          <p:cNvSpPr/>
          <p:nvPr/>
        </p:nvSpPr>
        <p:spPr>
          <a:xfrm>
            <a:off x="7424230" y="2728655"/>
            <a:ext cx="1540258" cy="70788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数据录入</a:t>
            </a:r>
            <a:endParaRPr lang="en-US" altLang="zh-CN"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a:p>
            <a:pPr algn="ctr"/>
            <a:r>
              <a:rPr lang="zh-CN" altLang="en-US"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展示组件</a:t>
            </a:r>
            <a:endParaRPr lang="zh-CN" alt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71" name="矩形 70"/>
          <p:cNvSpPr/>
          <p:nvPr/>
        </p:nvSpPr>
        <p:spPr>
          <a:xfrm>
            <a:off x="7019608" y="5574698"/>
            <a:ext cx="2099209"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20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Webservice</a:t>
            </a:r>
            <a:endParaRPr lang="zh-CN" alt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6" name="矩形 65"/>
          <p:cNvSpPr/>
          <p:nvPr/>
        </p:nvSpPr>
        <p:spPr>
          <a:xfrm>
            <a:off x="981773" y="5852453"/>
            <a:ext cx="2837275"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20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NoSQL</a:t>
            </a:r>
            <a:r>
              <a:rPr lang="zh-CN" altLang="en-US"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数据库</a:t>
            </a:r>
            <a:endParaRPr lang="zh-CN" alt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 name="上箭头 1"/>
          <p:cNvSpPr/>
          <p:nvPr/>
        </p:nvSpPr>
        <p:spPr bwMode="auto">
          <a:xfrm>
            <a:off x="1766708" y="5296173"/>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7" name="上箭头 66"/>
          <p:cNvSpPr/>
          <p:nvPr/>
        </p:nvSpPr>
        <p:spPr bwMode="auto">
          <a:xfrm rot="7517640">
            <a:off x="985368" y="1759870"/>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8" name="上箭头 67"/>
          <p:cNvSpPr/>
          <p:nvPr/>
        </p:nvSpPr>
        <p:spPr bwMode="auto">
          <a:xfrm rot="19230881">
            <a:off x="6769562" y="2292284"/>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2" name="上箭头 71"/>
          <p:cNvSpPr/>
          <p:nvPr/>
        </p:nvSpPr>
        <p:spPr bwMode="auto">
          <a:xfrm rot="19230881">
            <a:off x="6649535" y="5001069"/>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9240538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右箭头 12"/>
          <p:cNvSpPr/>
          <p:nvPr/>
        </p:nvSpPr>
        <p:spPr bwMode="auto">
          <a:xfrm>
            <a:off x="862491" y="4385245"/>
            <a:ext cx="3696455" cy="1366781"/>
          </a:xfrm>
          <a:prstGeom prst="rightArrow">
            <a:avLst>
              <a:gd name="adj1" fmla="val 68224"/>
              <a:gd name="adj2" fmla="val 50000"/>
            </a:avLst>
          </a:prstGeom>
          <a:solidFill>
            <a:schemeClr val="accent1"/>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2" name="右箭头 11"/>
          <p:cNvSpPr/>
          <p:nvPr/>
        </p:nvSpPr>
        <p:spPr bwMode="auto">
          <a:xfrm>
            <a:off x="841106" y="3028107"/>
            <a:ext cx="3802902" cy="1605163"/>
          </a:xfrm>
          <a:prstGeom prst="rightArrow">
            <a:avLst>
              <a:gd name="adj1" fmla="val 68224"/>
              <a:gd name="adj2" fmla="val 50000"/>
            </a:avLst>
          </a:prstGeom>
          <a:solidFill>
            <a:schemeClr val="accent1"/>
          </a:solidFill>
          <a:ln w="952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右箭头 4"/>
          <p:cNvSpPr/>
          <p:nvPr/>
        </p:nvSpPr>
        <p:spPr bwMode="auto">
          <a:xfrm>
            <a:off x="832577" y="1886852"/>
            <a:ext cx="3696455" cy="1366781"/>
          </a:xfrm>
          <a:prstGeom prst="rightArrow">
            <a:avLst>
              <a:gd name="adj1" fmla="val 68224"/>
              <a:gd name="adj2" fmla="val 50000"/>
            </a:avLst>
          </a:prstGeom>
          <a:solidFill>
            <a:schemeClr val="accent1"/>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1.</a:t>
            </a:r>
            <a:r>
              <a:rPr lang="zh-CN" altLang="en-US" sz="2800" b="1" dirty="0" smtClean="0">
                <a:solidFill>
                  <a:srgbClr val="FFFFFF"/>
                </a:solidFill>
                <a:latin typeface="Times New Roman" pitchFamily="18" charset="0"/>
                <a:ea typeface="黑体" pitchFamily="49" charset="-122"/>
                <a:cs typeface="Times New Roman" pitchFamily="18" charset="0"/>
              </a:rPr>
              <a:t>问题分析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TextBox 10"/>
          <p:cNvSpPr txBox="1"/>
          <p:nvPr/>
        </p:nvSpPr>
        <p:spPr>
          <a:xfrm>
            <a:off x="6012160" y="1772816"/>
            <a:ext cx="1179283" cy="461665"/>
          </a:xfrm>
          <a:prstGeom prst="rect">
            <a:avLst/>
          </a:prstGeom>
          <a:noFill/>
        </p:spPr>
        <p:txBody>
          <a:bodyPr wrap="square" rtlCol="0">
            <a:spAutoFit/>
          </a:bodyPr>
          <a:lstStyle/>
          <a:p>
            <a:r>
              <a:rPr lang="zh-CN" altLang="en-US" sz="2400" dirty="0" smtClean="0"/>
              <a:t>云计算</a:t>
            </a:r>
            <a:endParaRPr lang="zh-CN" altLang="en-US" sz="2400" dirty="0"/>
          </a:p>
        </p:txBody>
      </p:sp>
      <p:sp>
        <p:nvSpPr>
          <p:cNvPr id="8" name="矩形 7"/>
          <p:cNvSpPr/>
          <p:nvPr/>
        </p:nvSpPr>
        <p:spPr>
          <a:xfrm>
            <a:off x="846746" y="3366447"/>
            <a:ext cx="3168352" cy="923330"/>
          </a:xfrm>
          <a:prstGeom prst="rect">
            <a:avLst/>
          </a:prstGeom>
        </p:spPr>
        <p:txBody>
          <a:bodyPr wrap="square">
            <a:spAutoFit/>
          </a:bodyPr>
          <a:lstStyle/>
          <a:p>
            <a:r>
              <a:rPr lang="zh-CN" altLang="en-US" dirty="0" smtClean="0"/>
              <a:t>随着疾病种类的增加和参与社区医疗的数目增多，需要存储容量</a:t>
            </a:r>
            <a:r>
              <a:rPr lang="zh-CN" altLang="en-US" dirty="0"/>
              <a:t>和计算</a:t>
            </a:r>
            <a:r>
              <a:rPr lang="zh-CN" altLang="en-US" dirty="0" smtClean="0"/>
              <a:t>资源具有扩展</a:t>
            </a:r>
            <a:endParaRPr lang="zh-CN" altLang="en-US" dirty="0"/>
          </a:p>
        </p:txBody>
      </p:sp>
      <p:sp>
        <p:nvSpPr>
          <p:cNvPr id="2" name="矩形 1"/>
          <p:cNvSpPr/>
          <p:nvPr/>
        </p:nvSpPr>
        <p:spPr>
          <a:xfrm>
            <a:off x="4834880" y="2234481"/>
            <a:ext cx="3851920" cy="1200329"/>
          </a:xfrm>
          <a:prstGeom prst="rect">
            <a:avLst/>
          </a:prstGeom>
        </p:spPr>
        <p:txBody>
          <a:bodyPr wrap="square">
            <a:spAutoFit/>
          </a:bodyPr>
          <a:lstStyle/>
          <a:p>
            <a:r>
              <a:rPr lang="zh-CN" altLang="en-US" dirty="0">
                <a:solidFill>
                  <a:srgbClr val="000000"/>
                </a:solidFill>
              </a:rPr>
              <a:t>是一种</a:t>
            </a:r>
            <a:r>
              <a:rPr lang="zh-CN" altLang="en-US" dirty="0" smtClean="0">
                <a:solidFill>
                  <a:srgbClr val="000000"/>
                </a:solidFill>
              </a:rPr>
              <a:t>基于互联网的</a:t>
            </a:r>
            <a:r>
              <a:rPr lang="zh-CN" altLang="en-US" dirty="0">
                <a:solidFill>
                  <a:srgbClr val="000000"/>
                </a:solidFill>
              </a:rPr>
              <a:t>计算方式，通过这种方式，共享的软硬件资源和信息可以按需求提供给计算机和其他</a:t>
            </a:r>
            <a:r>
              <a:rPr lang="zh-CN" altLang="en-US" dirty="0" smtClean="0">
                <a:solidFill>
                  <a:srgbClr val="000000"/>
                </a:solidFill>
              </a:rPr>
              <a:t>设备</a:t>
            </a:r>
            <a:endParaRPr lang="en-US" altLang="zh-CN" dirty="0" smtClean="0">
              <a:solidFill>
                <a:srgbClr val="000000"/>
              </a:solidFill>
            </a:endParaRPr>
          </a:p>
          <a:p>
            <a:endParaRPr lang="zh-CN" altLang="en-US" dirty="0"/>
          </a:p>
        </p:txBody>
      </p:sp>
      <p:sp>
        <p:nvSpPr>
          <p:cNvPr id="4" name="矩形 3"/>
          <p:cNvSpPr/>
          <p:nvPr/>
        </p:nvSpPr>
        <p:spPr>
          <a:xfrm>
            <a:off x="4986081" y="3189071"/>
            <a:ext cx="3819320" cy="1477328"/>
          </a:xfrm>
          <a:prstGeom prst="rect">
            <a:avLst/>
          </a:prstGeom>
        </p:spPr>
        <p:txBody>
          <a:bodyPr wrap="square">
            <a:spAutoFit/>
          </a:bodyPr>
          <a:lstStyle/>
          <a:p>
            <a:r>
              <a:rPr lang="zh-CN" altLang="en-US" dirty="0" smtClean="0"/>
              <a:t>特征：</a:t>
            </a:r>
            <a:endParaRPr lang="en-US" altLang="zh-CN" dirty="0" smtClean="0"/>
          </a:p>
          <a:p>
            <a:r>
              <a:rPr lang="en-US" altLang="zh-CN" dirty="0" smtClean="0"/>
              <a:t>1.</a:t>
            </a:r>
            <a:r>
              <a:rPr lang="zh-CN" altLang="en-US" dirty="0" smtClean="0"/>
              <a:t>随时随地</a:t>
            </a:r>
            <a:r>
              <a:rPr lang="zh-CN" altLang="en-US" dirty="0"/>
              <a:t>用任何网络设备</a:t>
            </a:r>
            <a:r>
              <a:rPr lang="zh-CN" altLang="en-US" dirty="0" smtClean="0"/>
              <a:t>访问</a:t>
            </a:r>
            <a:endParaRPr lang="zh-CN" altLang="en-US" dirty="0"/>
          </a:p>
          <a:p>
            <a:r>
              <a:rPr lang="en-US" altLang="zh-CN" dirty="0" smtClean="0"/>
              <a:t>2.</a:t>
            </a:r>
            <a:r>
              <a:rPr lang="zh-CN" altLang="en-US" dirty="0" smtClean="0"/>
              <a:t>资源池共享且服务可被监控与量测</a:t>
            </a:r>
            <a:r>
              <a:rPr lang="en-US" altLang="zh-CN" dirty="0" smtClean="0"/>
              <a:t>3</a:t>
            </a:r>
            <a:r>
              <a:rPr lang="en-US" altLang="zh-CN" dirty="0"/>
              <a:t>.</a:t>
            </a:r>
            <a:r>
              <a:rPr lang="zh-CN" altLang="en-US" dirty="0"/>
              <a:t>降低了用户对于</a:t>
            </a:r>
            <a:r>
              <a:rPr lang="en-US" altLang="zh-CN" dirty="0"/>
              <a:t>IT</a:t>
            </a:r>
            <a:r>
              <a:rPr lang="zh-CN" altLang="en-US" dirty="0"/>
              <a:t>专业知识的依赖</a:t>
            </a:r>
          </a:p>
          <a:p>
            <a:endParaRPr lang="zh-CN" altLang="en-US" dirty="0"/>
          </a:p>
        </p:txBody>
      </p:sp>
      <p:sp>
        <p:nvSpPr>
          <p:cNvPr id="7" name="TextBox 6"/>
          <p:cNvSpPr txBox="1"/>
          <p:nvPr/>
        </p:nvSpPr>
        <p:spPr>
          <a:xfrm>
            <a:off x="832577" y="2234481"/>
            <a:ext cx="3240360" cy="646331"/>
          </a:xfrm>
          <a:prstGeom prst="rect">
            <a:avLst/>
          </a:prstGeom>
          <a:noFill/>
        </p:spPr>
        <p:txBody>
          <a:bodyPr wrap="square" rtlCol="0">
            <a:spAutoFit/>
          </a:bodyPr>
          <a:lstStyle/>
          <a:p>
            <a:r>
              <a:rPr lang="zh-CN" altLang="en-US" dirty="0" smtClean="0"/>
              <a:t>社区医疗机构广域分布，系统需要提供不限地域的访问服务</a:t>
            </a:r>
            <a:endParaRPr lang="zh-CN" altLang="en-US" dirty="0"/>
          </a:p>
        </p:txBody>
      </p:sp>
      <p:sp>
        <p:nvSpPr>
          <p:cNvPr id="9" name="TextBox 8"/>
          <p:cNvSpPr txBox="1"/>
          <p:nvPr/>
        </p:nvSpPr>
        <p:spPr>
          <a:xfrm>
            <a:off x="862491" y="4775058"/>
            <a:ext cx="3240360" cy="646331"/>
          </a:xfrm>
          <a:prstGeom prst="rect">
            <a:avLst/>
          </a:prstGeom>
          <a:noFill/>
        </p:spPr>
        <p:txBody>
          <a:bodyPr wrap="square" rtlCol="0">
            <a:spAutoFit/>
          </a:bodyPr>
          <a:lstStyle/>
          <a:p>
            <a:r>
              <a:rPr lang="zh-CN" altLang="en-US" dirty="0" smtClean="0"/>
              <a:t>社区</a:t>
            </a:r>
            <a:r>
              <a:rPr lang="en-US" altLang="zh-CN" dirty="0" smtClean="0"/>
              <a:t>IT</a:t>
            </a:r>
            <a:r>
              <a:rPr lang="zh-CN" altLang="en-US" dirty="0" smtClean="0"/>
              <a:t>专业人员稀少，需要屏蔽</a:t>
            </a:r>
            <a:r>
              <a:rPr lang="en-US" altLang="zh-CN" dirty="0" smtClean="0"/>
              <a:t>IT</a:t>
            </a:r>
            <a:r>
              <a:rPr lang="zh-CN" altLang="en-US" dirty="0" smtClean="0"/>
              <a:t>系统部署维护的细节</a:t>
            </a:r>
            <a:endParaRPr lang="zh-CN" altLang="en-US" dirty="0"/>
          </a:p>
        </p:txBody>
      </p:sp>
      <p:pic>
        <p:nvPicPr>
          <p:cNvPr id="5122" name="Picture 2" descr="D:\毕设\pictrute\pow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544" y="4413302"/>
            <a:ext cx="1414031" cy="1414031"/>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D:\毕设\pictrute\sok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1443" y="4571880"/>
            <a:ext cx="993510" cy="99351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毕设\pictrute\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8968" y="5554612"/>
            <a:ext cx="545442" cy="545442"/>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92044" y="5565390"/>
            <a:ext cx="537592" cy="537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27799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14</a:t>
            </a:fld>
            <a:endParaRPr lang="en-US" altLang="zh-CN" dirty="0"/>
          </a:p>
        </p:txBody>
      </p:sp>
      <p:sp>
        <p:nvSpPr>
          <p:cNvPr id="4" name="标题 1"/>
          <p:cNvSpPr txBox="1">
            <a:spLocks/>
          </p:cNvSpPr>
          <p:nvPr/>
        </p:nvSpPr>
        <p:spPr bwMode="auto">
          <a:xfrm>
            <a:off x="457200"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1.</a:t>
            </a:r>
            <a:r>
              <a:rPr lang="zh-CN" altLang="en-US" sz="2800" b="1" dirty="0" smtClean="0">
                <a:solidFill>
                  <a:srgbClr val="FFFFFF"/>
                </a:solidFill>
                <a:latin typeface="Times New Roman" pitchFamily="18" charset="0"/>
                <a:ea typeface="黑体" pitchFamily="49" charset="-122"/>
                <a:cs typeface="Times New Roman" pitchFamily="18" charset="0"/>
              </a:rPr>
              <a:t>云计算平台</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TextBox 5"/>
          <p:cNvSpPr txBox="1"/>
          <p:nvPr/>
        </p:nvSpPr>
        <p:spPr>
          <a:xfrm>
            <a:off x="831164" y="1315737"/>
            <a:ext cx="2709396"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a:t>云</a:t>
            </a:r>
            <a:r>
              <a:rPr lang="zh-CN" altLang="en-US" dirty="0" smtClean="0"/>
              <a:t>计算平台应用</a:t>
            </a:r>
            <a:endParaRPr lang="zh-CN" altLang="en-US" dirty="0"/>
          </a:p>
        </p:txBody>
      </p:sp>
      <p:pic>
        <p:nvPicPr>
          <p:cNvPr id="9217" name="Picture 1" descr="C:\Users\FGJ\AppData\Roaming\Tencent\Users\794460205\QQ\WinTemp\RichOle\SS44T{{QSEJ1AKF0_~LX~1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3736" y="1988840"/>
            <a:ext cx="2804999" cy="17787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891869" y="4491623"/>
            <a:ext cx="2088232" cy="369332"/>
          </a:xfrm>
          <a:prstGeom prst="rect">
            <a:avLst/>
          </a:prstGeom>
          <a:noFill/>
        </p:spPr>
        <p:txBody>
          <a:bodyPr wrap="square" rtlCol="0">
            <a:spAutoFit/>
          </a:bodyPr>
          <a:lstStyle/>
          <a:p>
            <a:r>
              <a:rPr lang="zh-CN" altLang="en-US" dirty="0" smtClean="0"/>
              <a:t>系统的部署发布</a:t>
            </a:r>
            <a:endParaRPr lang="zh-CN" altLang="en-US" dirty="0"/>
          </a:p>
        </p:txBody>
      </p:sp>
      <p:sp>
        <p:nvSpPr>
          <p:cNvPr id="5" name="文本框 4"/>
          <p:cNvSpPr txBox="1"/>
          <p:nvPr/>
        </p:nvSpPr>
        <p:spPr>
          <a:xfrm>
            <a:off x="3339641" y="4437112"/>
            <a:ext cx="2341240" cy="369332"/>
          </a:xfrm>
          <a:prstGeom prst="rect">
            <a:avLst/>
          </a:prstGeom>
          <a:noFill/>
        </p:spPr>
        <p:txBody>
          <a:bodyPr wrap="square" rtlCol="0">
            <a:spAutoFit/>
          </a:bodyPr>
          <a:lstStyle/>
          <a:p>
            <a:r>
              <a:rPr lang="zh-CN" altLang="en-US" dirty="0" smtClean="0"/>
              <a:t>监控系统的运行情况</a:t>
            </a:r>
            <a:endParaRPr lang="zh-CN" altLang="en-US" dirty="0"/>
          </a:p>
        </p:txBody>
      </p:sp>
      <p:sp>
        <p:nvSpPr>
          <p:cNvPr id="7" name="文本框 6"/>
          <p:cNvSpPr txBox="1"/>
          <p:nvPr/>
        </p:nvSpPr>
        <p:spPr>
          <a:xfrm>
            <a:off x="5936459" y="4453266"/>
            <a:ext cx="2483296" cy="369332"/>
          </a:xfrm>
          <a:prstGeom prst="rect">
            <a:avLst/>
          </a:prstGeom>
          <a:noFill/>
        </p:spPr>
        <p:txBody>
          <a:bodyPr wrap="square" rtlCol="0">
            <a:spAutoFit/>
          </a:bodyPr>
          <a:lstStyle/>
          <a:p>
            <a:r>
              <a:rPr lang="zh-CN" altLang="en-US" dirty="0" smtClean="0"/>
              <a:t>根据需求动态调整资源</a:t>
            </a:r>
            <a:endParaRPr lang="zh-CN" altLang="en-US" dirty="0"/>
          </a:p>
        </p:txBody>
      </p:sp>
      <p:sp>
        <p:nvSpPr>
          <p:cNvPr id="9" name="文本框 8"/>
          <p:cNvSpPr txBox="1"/>
          <p:nvPr/>
        </p:nvSpPr>
        <p:spPr>
          <a:xfrm>
            <a:off x="1197149" y="5406167"/>
            <a:ext cx="1477672" cy="369332"/>
          </a:xfrm>
          <a:prstGeom prst="rect">
            <a:avLst/>
          </a:prstGeom>
          <a:noFill/>
        </p:spPr>
        <p:txBody>
          <a:bodyPr wrap="square" rtlCol="0">
            <a:spAutoFit/>
          </a:bodyPr>
          <a:lstStyle/>
          <a:p>
            <a:r>
              <a:rPr lang="zh-CN" altLang="en-US" dirty="0" smtClean="0"/>
              <a:t>虚拟服务器</a:t>
            </a:r>
            <a:endParaRPr lang="zh-CN" altLang="en-US" dirty="0"/>
          </a:p>
        </p:txBody>
      </p:sp>
      <p:sp>
        <p:nvSpPr>
          <p:cNvPr id="11" name="文本框 10"/>
          <p:cNvSpPr txBox="1"/>
          <p:nvPr/>
        </p:nvSpPr>
        <p:spPr>
          <a:xfrm>
            <a:off x="3880681" y="5406167"/>
            <a:ext cx="1800200" cy="369332"/>
          </a:xfrm>
          <a:prstGeom prst="rect">
            <a:avLst/>
          </a:prstGeom>
          <a:noFill/>
        </p:spPr>
        <p:txBody>
          <a:bodyPr wrap="square" rtlCol="0">
            <a:spAutoFit/>
          </a:bodyPr>
          <a:lstStyle/>
          <a:p>
            <a:r>
              <a:rPr lang="zh-CN" altLang="en-US" dirty="0" smtClean="0"/>
              <a:t>云监控服务</a:t>
            </a:r>
            <a:endParaRPr lang="zh-CN" altLang="en-US" dirty="0"/>
          </a:p>
        </p:txBody>
      </p:sp>
      <p:sp>
        <p:nvSpPr>
          <p:cNvPr id="10" name="文本框 9"/>
          <p:cNvSpPr txBox="1"/>
          <p:nvPr/>
        </p:nvSpPr>
        <p:spPr>
          <a:xfrm>
            <a:off x="6310179" y="5357045"/>
            <a:ext cx="2088232" cy="369332"/>
          </a:xfrm>
          <a:prstGeom prst="rect">
            <a:avLst/>
          </a:prstGeom>
          <a:noFill/>
        </p:spPr>
        <p:txBody>
          <a:bodyPr wrap="square" rtlCol="0">
            <a:spAutoFit/>
          </a:bodyPr>
          <a:lstStyle/>
          <a:p>
            <a:r>
              <a:rPr lang="zh-CN" altLang="en-US" dirty="0" smtClean="0"/>
              <a:t>弹性计算云服务</a:t>
            </a:r>
            <a:endParaRPr lang="zh-CN" altLang="en-US" dirty="0"/>
          </a:p>
        </p:txBody>
      </p:sp>
      <p:sp>
        <p:nvSpPr>
          <p:cNvPr id="12" name="燕尾形 11"/>
          <p:cNvSpPr/>
          <p:nvPr/>
        </p:nvSpPr>
        <p:spPr bwMode="auto">
          <a:xfrm rot="16200000" flipV="1">
            <a:off x="1657948" y="4703544"/>
            <a:ext cx="444310" cy="873649"/>
          </a:xfrm>
          <a:prstGeom prst="chevron">
            <a:avLst/>
          </a:prstGeom>
          <a:solidFill>
            <a:srgbClr val="D9EAB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097" name="Picture 1" descr="C:\Users\FGJ\AppData\Roaming\Tencent\Users\794460205\QQ\WinTemp\RichOle\5@MRG$HR~(1}ZI]G@M4`F8J.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582" y="2035735"/>
            <a:ext cx="4601756" cy="1635489"/>
          </a:xfrm>
          <a:prstGeom prst="rect">
            <a:avLst/>
          </a:prstGeom>
          <a:noFill/>
          <a:extLst>
            <a:ext uri="{909E8E84-426E-40DD-AFC4-6F175D3DCCD1}">
              <a14:hiddenFill xmlns:a14="http://schemas.microsoft.com/office/drawing/2010/main">
                <a:solidFill>
                  <a:srgbClr val="FFFFFF"/>
                </a:solidFill>
              </a14:hiddenFill>
            </a:ext>
          </a:extLst>
        </p:spPr>
      </p:pic>
      <p:sp>
        <p:nvSpPr>
          <p:cNvPr id="17" name="燕尾形 16"/>
          <p:cNvSpPr/>
          <p:nvPr/>
        </p:nvSpPr>
        <p:spPr bwMode="auto">
          <a:xfrm rot="16005669" flipV="1">
            <a:off x="4288106" y="4679220"/>
            <a:ext cx="444310" cy="873649"/>
          </a:xfrm>
          <a:prstGeom prst="chevron">
            <a:avLst/>
          </a:prstGeom>
          <a:solidFill>
            <a:srgbClr val="D9EAB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燕尾形 17"/>
          <p:cNvSpPr/>
          <p:nvPr/>
        </p:nvSpPr>
        <p:spPr bwMode="auto">
          <a:xfrm rot="16200000">
            <a:off x="6955952" y="4591774"/>
            <a:ext cx="444310" cy="873649"/>
          </a:xfrm>
          <a:prstGeom prst="chevron">
            <a:avLst/>
          </a:prstGeom>
          <a:solidFill>
            <a:srgbClr val="D9EAB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1496625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83589" y="1966569"/>
            <a:ext cx="2620479" cy="2254519"/>
            <a:chOff x="899592" y="1772816"/>
            <a:chExt cx="6991350" cy="1994841"/>
          </a:xfrm>
          <a:effectLst/>
        </p:grpSpPr>
        <p:sp>
          <p:nvSpPr>
            <p:cNvPr id="16"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17"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18" name="Rectangle 6"/>
            <p:cNvSpPr>
              <a:spLocks noChangeArrowheads="1"/>
            </p:cNvSpPr>
            <p:nvPr/>
          </p:nvSpPr>
          <p:spPr bwMode="gray">
            <a:xfrm>
              <a:off x="1078980" y="1944089"/>
              <a:ext cx="6629400" cy="1624881"/>
            </a:xfrm>
            <a:prstGeom prst="rect">
              <a:avLst/>
            </a:prstGeom>
            <a:solidFill>
              <a:srgbClr val="006699"/>
            </a:solidFill>
            <a:ln w="9525">
              <a:noFill/>
              <a:miter lim="800000"/>
              <a:headEnd/>
              <a:tailEnd/>
            </a:ln>
            <a:effectLst/>
          </p:spPr>
          <p:txBody>
            <a:bodyPr anchor="ctr"/>
            <a:lstStyle/>
            <a:p>
              <a:pPr algn="ctr">
                <a:lnSpc>
                  <a:spcPts val="2800"/>
                </a:lnSpc>
              </a:pPr>
              <a:endParaRPr lang="en-US" altLang="zh-CN" sz="1100" dirty="0">
                <a:solidFill>
                  <a:srgbClr val="FFFFFF"/>
                </a:solidFill>
                <a:ea typeface="宋体" pitchFamily="2" charset="-122"/>
              </a:endParaRPr>
            </a:p>
          </p:txBody>
        </p:sp>
      </p:gr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zh-CN" altLang="en-US" sz="2800" b="1" dirty="0" smtClean="0">
                <a:solidFill>
                  <a:srgbClr val="FFFFFF"/>
                </a:solidFill>
                <a:latin typeface="Times New Roman" pitchFamily="18" charset="0"/>
                <a:ea typeface="黑体" pitchFamily="49" charset="-122"/>
                <a:cs typeface="Times New Roman" pitchFamily="18" charset="0"/>
              </a:rPr>
              <a:t>问题分析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4" name="Text Box 8"/>
          <p:cNvSpPr txBox="1">
            <a:spLocks noChangeArrowheads="1"/>
          </p:cNvSpPr>
          <p:nvPr/>
        </p:nvSpPr>
        <p:spPr bwMode="gray">
          <a:xfrm>
            <a:off x="805274" y="2140035"/>
            <a:ext cx="2119828" cy="400110"/>
          </a:xfrm>
          <a:prstGeom prst="rect">
            <a:avLst/>
          </a:prstGeom>
          <a:noFill/>
          <a:ln>
            <a:noFill/>
          </a:ln>
          <a:effectLst/>
          <a:ex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数据增长速度快</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sp>
        <p:nvSpPr>
          <p:cNvPr id="39" name="TextBox 38"/>
          <p:cNvSpPr txBox="1"/>
          <p:nvPr/>
        </p:nvSpPr>
        <p:spPr>
          <a:xfrm>
            <a:off x="748229" y="2540145"/>
            <a:ext cx="2160240" cy="1477328"/>
          </a:xfrm>
          <a:prstGeom prst="rect">
            <a:avLst/>
          </a:prstGeom>
          <a:noFill/>
        </p:spPr>
        <p:txBody>
          <a:bodyPr wrap="square" rtlCol="0">
            <a:spAutoFit/>
          </a:bodyPr>
          <a:lstStyle/>
          <a:p>
            <a:r>
              <a:rPr lang="zh-CN" altLang="en-US" dirty="0" smtClean="0"/>
              <a:t>社区医疗的人口基数大，医疗数据来源多样（问诊记录、检查报告、头痛日志）</a:t>
            </a:r>
            <a:endParaRPr lang="zh-CN" altLang="en-US" dirty="0"/>
          </a:p>
        </p:txBody>
      </p:sp>
      <p:sp>
        <p:nvSpPr>
          <p:cNvPr id="13" name="TextBox 12"/>
          <p:cNvSpPr txBox="1"/>
          <p:nvPr/>
        </p:nvSpPr>
        <p:spPr>
          <a:xfrm>
            <a:off x="322640" y="4653136"/>
            <a:ext cx="4474840" cy="1200329"/>
          </a:xfrm>
          <a:prstGeom prst="rect">
            <a:avLst/>
          </a:prstGeom>
          <a:noFill/>
        </p:spPr>
        <p:txBody>
          <a:bodyPr wrap="square" rtlCol="0">
            <a:spAutoFit/>
          </a:bodyPr>
          <a:lstStyle/>
          <a:p>
            <a:r>
              <a:rPr lang="zh-CN" altLang="en-US" dirty="0" smtClean="0"/>
              <a:t>关系数据库</a:t>
            </a:r>
            <a:endParaRPr lang="en-US" altLang="zh-CN" dirty="0" smtClean="0"/>
          </a:p>
          <a:p>
            <a:endParaRPr lang="en-US" altLang="zh-CN" dirty="0"/>
          </a:p>
          <a:p>
            <a:r>
              <a:rPr lang="en-US" altLang="zh-CN" dirty="0" smtClean="0"/>
              <a:t>1.</a:t>
            </a:r>
            <a:r>
              <a:rPr lang="zh-CN" altLang="en-US" dirty="0" smtClean="0"/>
              <a:t>数据模式固定</a:t>
            </a:r>
            <a:r>
              <a:rPr lang="en-US" altLang="zh-CN" dirty="0" smtClean="0"/>
              <a:t>-----</a:t>
            </a:r>
            <a:r>
              <a:rPr lang="zh-CN" altLang="en-US" dirty="0" smtClean="0"/>
              <a:t>字段空缺，空间浪费</a:t>
            </a:r>
            <a:endParaRPr lang="en-US" altLang="zh-CN" dirty="0" smtClean="0"/>
          </a:p>
          <a:p>
            <a:r>
              <a:rPr lang="en-US" altLang="zh-CN" dirty="0" smtClean="0"/>
              <a:t>2.</a:t>
            </a:r>
            <a:r>
              <a:rPr lang="zh-CN" altLang="en-US" dirty="0" smtClean="0"/>
              <a:t>强事务性增加分片难度</a:t>
            </a:r>
            <a:r>
              <a:rPr lang="en-US" altLang="zh-CN" dirty="0" smtClean="0"/>
              <a:t>----</a:t>
            </a:r>
            <a:r>
              <a:rPr lang="zh-CN" altLang="en-US" dirty="0" smtClean="0"/>
              <a:t>水平扩展困难</a:t>
            </a:r>
            <a:endParaRPr lang="en-US" altLang="zh-CN" dirty="0" smtClean="0"/>
          </a:p>
        </p:txBody>
      </p:sp>
      <p:sp>
        <p:nvSpPr>
          <p:cNvPr id="2" name="矩形 1"/>
          <p:cNvSpPr/>
          <p:nvPr/>
        </p:nvSpPr>
        <p:spPr>
          <a:xfrm>
            <a:off x="4788024" y="4653135"/>
            <a:ext cx="4248472" cy="1200329"/>
          </a:xfrm>
          <a:prstGeom prst="rect">
            <a:avLst/>
          </a:prstGeom>
        </p:spPr>
        <p:txBody>
          <a:bodyPr wrap="square">
            <a:spAutoFit/>
          </a:bodyPr>
          <a:lstStyle/>
          <a:p>
            <a:r>
              <a:rPr lang="en-US" altLang="zh-CN" dirty="0" smtClean="0"/>
              <a:t>NoSQL</a:t>
            </a:r>
          </a:p>
          <a:p>
            <a:endParaRPr lang="en-US" altLang="zh-CN" dirty="0" smtClean="0"/>
          </a:p>
          <a:p>
            <a:r>
              <a:rPr lang="en-US" altLang="zh-CN" dirty="0" smtClean="0"/>
              <a:t>1.</a:t>
            </a:r>
            <a:r>
              <a:rPr lang="zh-CN" altLang="en-US" dirty="0"/>
              <a:t>模式</a:t>
            </a:r>
            <a:r>
              <a:rPr lang="zh-CN" altLang="en-US" dirty="0" smtClean="0"/>
              <a:t>自由</a:t>
            </a:r>
            <a:r>
              <a:rPr lang="en-US" altLang="zh-CN" dirty="0" smtClean="0"/>
              <a:t>----</a:t>
            </a:r>
            <a:r>
              <a:rPr lang="zh-CN" altLang="en-US" dirty="0" smtClean="0"/>
              <a:t>适合复杂数据结构</a:t>
            </a:r>
            <a:endParaRPr lang="en-US" altLang="zh-CN" dirty="0" smtClean="0"/>
          </a:p>
          <a:p>
            <a:r>
              <a:rPr lang="en-US" altLang="zh-CN" dirty="0" smtClean="0"/>
              <a:t>2.</a:t>
            </a:r>
            <a:r>
              <a:rPr lang="zh-CN" altLang="en-US" dirty="0" smtClean="0"/>
              <a:t>分布式结构设计</a:t>
            </a:r>
            <a:r>
              <a:rPr lang="en-US" altLang="zh-CN" dirty="0" smtClean="0"/>
              <a:t>----</a:t>
            </a:r>
            <a:r>
              <a:rPr lang="zh-CN" altLang="en-US" dirty="0" smtClean="0"/>
              <a:t>良好</a:t>
            </a:r>
            <a:r>
              <a:rPr lang="zh-CN" altLang="en-US" dirty="0"/>
              <a:t>的水平</a:t>
            </a:r>
            <a:r>
              <a:rPr lang="zh-CN" altLang="en-US" dirty="0" smtClean="0"/>
              <a:t>扩展</a:t>
            </a:r>
            <a:r>
              <a:rPr lang="zh-CN" altLang="en-US" dirty="0"/>
              <a:t>性</a:t>
            </a:r>
          </a:p>
        </p:txBody>
      </p:sp>
      <p:grpSp>
        <p:nvGrpSpPr>
          <p:cNvPr id="19" name="组合 18"/>
          <p:cNvGrpSpPr/>
          <p:nvPr/>
        </p:nvGrpSpPr>
        <p:grpSpPr>
          <a:xfrm>
            <a:off x="3275856" y="1966569"/>
            <a:ext cx="2626061" cy="2167613"/>
            <a:chOff x="918642" y="3781667"/>
            <a:chExt cx="6951902" cy="2167613"/>
          </a:xfrm>
          <a:effectLst/>
        </p:grpSpPr>
        <p:sp>
          <p:nvSpPr>
            <p:cNvPr id="22" name="Rectangle 9"/>
            <p:cNvSpPr>
              <a:spLocks noChangeArrowheads="1"/>
            </p:cNvSpPr>
            <p:nvPr/>
          </p:nvSpPr>
          <p:spPr bwMode="gray">
            <a:xfrm>
              <a:off x="1104817" y="3975235"/>
              <a:ext cx="6629398" cy="1816477"/>
            </a:xfrm>
            <a:prstGeom prst="rect">
              <a:avLst/>
            </a:prstGeom>
            <a:solidFill>
              <a:srgbClr val="009999"/>
            </a:solidFill>
            <a:ln w="9525">
              <a:noFill/>
              <a:miter lim="800000"/>
              <a:headEnd/>
              <a:tailEnd/>
            </a:ln>
            <a:effectLst/>
          </p:spPr>
          <p:txBody>
            <a:bodyPr anchor="ctr"/>
            <a:lstStyle/>
            <a:p>
              <a:pPr algn="ctr" eaLnBrk="0" hangingPunct="0">
                <a:lnSpc>
                  <a:spcPts val="2800"/>
                </a:lnSpc>
              </a:pPr>
              <a:endParaRPr lang="en-US" altLang="zh-CN" sz="1400" dirty="0">
                <a:solidFill>
                  <a:srgbClr val="FFFFFF"/>
                </a:solidFill>
                <a:ea typeface="宋体" pitchFamily="2" charset="-122"/>
              </a:endParaRPr>
            </a:p>
          </p:txBody>
        </p:sp>
        <p:sp>
          <p:nvSpPr>
            <p:cNvPr id="20" name="Freeform 7"/>
            <p:cNvSpPr>
              <a:spLocks/>
            </p:cNvSpPr>
            <p:nvPr/>
          </p:nvSpPr>
          <p:spPr bwMode="gray">
            <a:xfrm>
              <a:off x="918642" y="4959280"/>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21" name="Freeform 8"/>
            <p:cNvSpPr>
              <a:spLocks/>
            </p:cNvSpPr>
            <p:nvPr/>
          </p:nvSpPr>
          <p:spPr bwMode="gray">
            <a:xfrm rot="10800000">
              <a:off x="5946495" y="3781667"/>
              <a:ext cx="1924049"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grpSp>
      <p:sp>
        <p:nvSpPr>
          <p:cNvPr id="24" name="TextBox 23"/>
          <p:cNvSpPr txBox="1"/>
          <p:nvPr/>
        </p:nvSpPr>
        <p:spPr>
          <a:xfrm>
            <a:off x="3568025" y="2676011"/>
            <a:ext cx="1817265" cy="923330"/>
          </a:xfrm>
          <a:prstGeom prst="rect">
            <a:avLst/>
          </a:prstGeom>
          <a:noFill/>
        </p:spPr>
        <p:txBody>
          <a:bodyPr wrap="square" rtlCol="0">
            <a:spAutoFit/>
          </a:bodyPr>
          <a:lstStyle/>
          <a:p>
            <a:r>
              <a:rPr lang="zh-CN" altLang="en-US" dirty="0" smtClean="0"/>
              <a:t>不同疾病所需的数据在类型和结构上有很大差异</a:t>
            </a:r>
            <a:endParaRPr lang="zh-CN" altLang="en-US" dirty="0"/>
          </a:p>
        </p:txBody>
      </p:sp>
      <p:sp>
        <p:nvSpPr>
          <p:cNvPr id="26" name="Text Box 17"/>
          <p:cNvSpPr txBox="1">
            <a:spLocks noChangeArrowheads="1"/>
          </p:cNvSpPr>
          <p:nvPr/>
        </p:nvSpPr>
        <p:spPr bwMode="gray">
          <a:xfrm>
            <a:off x="3503983" y="2240150"/>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数据</a:t>
            </a:r>
            <a:r>
              <a:rPr lang="zh-CN" altLang="en-US" sz="2000" kern="0" dirty="0" smtClean="0">
                <a:solidFill>
                  <a:srgbClr val="FFFFFF"/>
                </a:solidFill>
                <a:effectLst>
                  <a:outerShdw blurRad="38100" dist="38100" dir="2700000" algn="tl">
                    <a:srgbClr val="000000"/>
                  </a:outerShdw>
                </a:effectLst>
                <a:latin typeface="Arial" pitchFamily="34" charset="0"/>
                <a:ea typeface="宋体" pitchFamily="2" charset="-122"/>
              </a:rPr>
              <a:t>形式多样</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grpSp>
        <p:nvGrpSpPr>
          <p:cNvPr id="27" name="组合 26"/>
          <p:cNvGrpSpPr/>
          <p:nvPr/>
        </p:nvGrpSpPr>
        <p:grpSpPr>
          <a:xfrm>
            <a:off x="5962486" y="1974955"/>
            <a:ext cx="2690741" cy="2254519"/>
            <a:chOff x="899592" y="1772816"/>
            <a:chExt cx="6991350" cy="1994841"/>
          </a:xfrm>
          <a:solidFill>
            <a:schemeClr val="accent6">
              <a:lumMod val="60000"/>
              <a:lumOff val="40000"/>
            </a:schemeClr>
          </a:solidFill>
          <a:effectLst/>
        </p:grpSpPr>
        <p:sp>
          <p:nvSpPr>
            <p:cNvPr id="28"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6">
                <a:lumMod val="20000"/>
                <a:lumOff val="80000"/>
              </a:schemeClr>
            </a:solidFill>
            <a:ln w="0">
              <a:noFill/>
              <a:prstDash val="solid"/>
              <a:round/>
              <a:headEnd/>
              <a:tailEnd/>
            </a:ln>
            <a:extLst/>
          </p:spPr>
          <p:txBody>
            <a:bodyPr/>
            <a:lstStyle/>
            <a:p>
              <a:pPr algn="ctr">
                <a:lnSpc>
                  <a:spcPts val="2800"/>
                </a:lnSpc>
              </a:pPr>
              <a:endParaRPr lang="zh-CN" altLang="en-US" sz="900"/>
            </a:p>
          </p:txBody>
        </p:sp>
        <p:sp>
          <p:nvSpPr>
            <p:cNvPr id="29"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6">
                <a:lumMod val="20000"/>
                <a:lumOff val="80000"/>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30" name="Rectangle 6"/>
            <p:cNvSpPr>
              <a:spLocks noChangeArrowheads="1"/>
            </p:cNvSpPr>
            <p:nvPr/>
          </p:nvSpPr>
          <p:spPr bwMode="gray">
            <a:xfrm>
              <a:off x="1078980" y="1944089"/>
              <a:ext cx="6629400" cy="1624881"/>
            </a:xfrm>
            <a:prstGeom prst="rect">
              <a:avLst/>
            </a:prstGeom>
            <a:grpFill/>
            <a:ln w="9525">
              <a:noFill/>
              <a:miter lim="800000"/>
              <a:headEnd/>
              <a:tailEnd/>
            </a:ln>
            <a:effectLst/>
          </p:spPr>
          <p:txBody>
            <a:bodyPr anchor="ctr"/>
            <a:lstStyle/>
            <a:p>
              <a:pPr algn="ctr">
                <a:lnSpc>
                  <a:spcPts val="2800"/>
                </a:lnSpc>
              </a:pPr>
              <a:endParaRPr lang="en-US" altLang="zh-CN" sz="1100" dirty="0">
                <a:solidFill>
                  <a:srgbClr val="FFFFFF"/>
                </a:solidFill>
                <a:ea typeface="宋体" pitchFamily="2" charset="-122"/>
              </a:endParaRPr>
            </a:p>
          </p:txBody>
        </p:sp>
      </p:grpSp>
      <p:sp>
        <p:nvSpPr>
          <p:cNvPr id="31" name="TextBox 30"/>
          <p:cNvSpPr txBox="1"/>
          <p:nvPr/>
        </p:nvSpPr>
        <p:spPr>
          <a:xfrm>
            <a:off x="6287837" y="2682517"/>
            <a:ext cx="1979062" cy="923330"/>
          </a:xfrm>
          <a:prstGeom prst="rect">
            <a:avLst/>
          </a:prstGeom>
          <a:noFill/>
        </p:spPr>
        <p:txBody>
          <a:bodyPr wrap="square" rtlCol="0">
            <a:spAutoFit/>
          </a:bodyPr>
          <a:lstStyle/>
          <a:p>
            <a:r>
              <a:rPr lang="zh-CN" altLang="en-US" dirty="0" smtClean="0"/>
              <a:t>系统覆盖社区范围广、疾病种类多样</a:t>
            </a:r>
            <a:endParaRPr lang="zh-CN" altLang="en-US" dirty="0"/>
          </a:p>
        </p:txBody>
      </p:sp>
      <p:sp>
        <p:nvSpPr>
          <p:cNvPr id="32" name="TextBox 31"/>
          <p:cNvSpPr txBox="1"/>
          <p:nvPr/>
        </p:nvSpPr>
        <p:spPr>
          <a:xfrm>
            <a:off x="6264622" y="2178595"/>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R="0" lvl="0" indent="0" eaLnBrk="0" fontAlgn="auto" hangingPunct="0">
              <a:lnSpc>
                <a:spcPct val="100000"/>
              </a:lnSpc>
              <a:spcBef>
                <a:spcPts val="0"/>
              </a:spcBef>
              <a:spcAft>
                <a:spcPts val="0"/>
              </a:spcAft>
              <a:buClrTx/>
              <a:buSzTx/>
              <a:buFontTx/>
              <a:buNone/>
              <a:tabLst/>
              <a:defRPr sz="2800" b="0" kern="0">
                <a:solidFill>
                  <a:srgbClr val="FFFFFF"/>
                </a:solidFill>
                <a:effectLst>
                  <a:outerShdw blurRad="38100" dist="38100" dir="2700000" algn="tl">
                    <a:srgbClr val="000000"/>
                  </a:outerShdw>
                </a:effectLst>
                <a:latin typeface="Arial" pitchFamily="34" charset="0"/>
                <a:ea typeface="宋体" pitchFamily="2" charset="-122"/>
              </a:defRPr>
            </a:lvl1pPr>
          </a:lstStyle>
          <a:p>
            <a:r>
              <a:rPr lang="zh-CN" altLang="en-US" sz="2000" dirty="0"/>
              <a:t>数据存储量大</a:t>
            </a:r>
          </a:p>
        </p:txBody>
      </p:sp>
    </p:spTree>
    <p:extLst>
      <p:ext uri="{BB962C8B-B14F-4D97-AF65-F5344CB8AC3E}">
        <p14:creationId xmlns:p14="http://schemas.microsoft.com/office/powerpoint/2010/main" val="10073311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16</a:t>
            </a:fld>
            <a:endParaRPr lang="en-US" altLang="zh-CN" dirty="0" smtClean="0">
              <a:solidFill>
                <a:srgbClr val="000000"/>
              </a:solidFill>
              <a:latin typeface="Arial" charset="0"/>
            </a:endParaRPr>
          </a:p>
        </p:txBody>
      </p:sp>
      <p:sp>
        <p:nvSpPr>
          <p:cNvPr id="57348" name="标题 1"/>
          <p:cNvSpPr txBox="1">
            <a:spLocks/>
          </p:cNvSpPr>
          <p:nvPr/>
        </p:nvSpPr>
        <p:spPr bwMode="auto">
          <a:xfrm>
            <a:off x="435407"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2.NoSQL </a:t>
            </a:r>
            <a:r>
              <a:rPr lang="zh-CN" altLang="en-US" sz="2800" b="1" dirty="0" smtClean="0">
                <a:solidFill>
                  <a:srgbClr val="FFFFFF"/>
                </a:solidFill>
                <a:latin typeface="Times New Roman" pitchFamily="18" charset="0"/>
                <a:ea typeface="黑体" pitchFamily="49" charset="-122"/>
                <a:cs typeface="Times New Roman" pitchFamily="18" charset="0"/>
              </a:rPr>
              <a:t>数据库</a:t>
            </a:r>
            <a:r>
              <a:rPr lang="zh-CN" altLang="en-US" sz="2800" b="1" dirty="0">
                <a:solidFill>
                  <a:srgbClr val="FFFFFF"/>
                </a:solidFill>
                <a:latin typeface="Times New Roman" pitchFamily="18" charset="0"/>
                <a:ea typeface="黑体" pitchFamily="49" charset="-122"/>
                <a:cs typeface="Times New Roman" pitchFamily="18" charset="0"/>
              </a:rPr>
              <a:t>分析与选取</a:t>
            </a:r>
          </a:p>
        </p:txBody>
      </p:sp>
      <p:graphicFrame>
        <p:nvGraphicFramePr>
          <p:cNvPr id="3" name="表格 2"/>
          <p:cNvGraphicFramePr>
            <a:graphicFrameLocks noGrp="1"/>
          </p:cNvGraphicFramePr>
          <p:nvPr>
            <p:extLst>
              <p:ext uri="{D42A27DB-BD31-4B8C-83A1-F6EECF244321}">
                <p14:modId xmlns:p14="http://schemas.microsoft.com/office/powerpoint/2010/main" val="2719986933"/>
              </p:ext>
            </p:extLst>
          </p:nvPr>
        </p:nvGraphicFramePr>
        <p:xfrm>
          <a:off x="539552" y="1340768"/>
          <a:ext cx="7571184" cy="4206845"/>
        </p:xfrm>
        <a:graphic>
          <a:graphicData uri="http://schemas.openxmlformats.org/drawingml/2006/table">
            <a:tbl>
              <a:tblPr firstRow="1" bandRow="1">
                <a:tableStyleId>{5C22544A-7EE6-4342-B048-85BDC9FD1C3A}</a:tableStyleId>
              </a:tblPr>
              <a:tblGrid>
                <a:gridCol w="1892796"/>
                <a:gridCol w="1892796"/>
                <a:gridCol w="1892796"/>
                <a:gridCol w="1892796"/>
              </a:tblGrid>
              <a:tr h="337078">
                <a:tc>
                  <a:txBody>
                    <a:bodyPr/>
                    <a:lstStyle/>
                    <a:p>
                      <a:endParaRPr lang="zh-CN" altLang="en-US" dirty="0"/>
                    </a:p>
                  </a:txBody>
                  <a:tcPr/>
                </a:tc>
                <a:tc>
                  <a:txBody>
                    <a:bodyPr/>
                    <a:lstStyle/>
                    <a:p>
                      <a:r>
                        <a:rPr lang="en-US" altLang="zh-CN" dirty="0" smtClean="0"/>
                        <a:t>HBase</a:t>
                      </a:r>
                      <a:endParaRPr lang="zh-CN" altLang="en-US" dirty="0"/>
                    </a:p>
                  </a:txBody>
                  <a:tcPr/>
                </a:tc>
                <a:tc>
                  <a:txBody>
                    <a:bodyPr/>
                    <a:lstStyle/>
                    <a:p>
                      <a:r>
                        <a:rPr lang="en-US" altLang="zh-CN" dirty="0" smtClean="0"/>
                        <a:t>Dynamo</a:t>
                      </a:r>
                      <a:endParaRPr lang="zh-CN" altLang="en-US" dirty="0"/>
                    </a:p>
                  </a:txBody>
                  <a:tcPr/>
                </a:tc>
                <a:tc>
                  <a:txBody>
                    <a:bodyPr/>
                    <a:lstStyle/>
                    <a:p>
                      <a:r>
                        <a:rPr lang="en-US" altLang="zh-CN" dirty="0" smtClean="0"/>
                        <a:t>MongoDB</a:t>
                      </a:r>
                      <a:endParaRPr lang="zh-CN" altLang="en-US" dirty="0"/>
                    </a:p>
                  </a:txBody>
                  <a:tcPr/>
                </a:tc>
              </a:tr>
              <a:tr h="337078">
                <a:tc>
                  <a:txBody>
                    <a:bodyPr/>
                    <a:lstStyle/>
                    <a:p>
                      <a:r>
                        <a:rPr lang="zh-CN" altLang="en-US" dirty="0" smtClean="0"/>
                        <a:t>数据模型</a:t>
                      </a:r>
                      <a:endParaRPr lang="zh-CN" altLang="en-US" dirty="0"/>
                    </a:p>
                  </a:txBody>
                  <a:tcPr/>
                </a:tc>
                <a:tc>
                  <a:txBody>
                    <a:bodyPr/>
                    <a:lstStyle/>
                    <a:p>
                      <a:pPr algn="ctr"/>
                      <a:r>
                        <a:rPr lang="en-US" altLang="zh-CN" dirty="0" smtClean="0"/>
                        <a:t> </a:t>
                      </a:r>
                      <a:r>
                        <a:rPr lang="zh-CN" altLang="en-US" dirty="0" smtClean="0"/>
                        <a:t>列存储</a:t>
                      </a:r>
                      <a:endParaRPr lang="zh-CN" altLang="en-US" dirty="0"/>
                    </a:p>
                  </a:txBody>
                  <a:tcPr/>
                </a:tc>
                <a:tc>
                  <a:txBody>
                    <a:bodyPr/>
                    <a:lstStyle/>
                    <a:p>
                      <a:pPr algn="ctr"/>
                      <a:r>
                        <a:rPr lang="zh-CN" altLang="en-US" dirty="0" smtClean="0"/>
                        <a:t>键值存储</a:t>
                      </a:r>
                      <a:endParaRPr lang="zh-CN" altLang="en-US" dirty="0"/>
                    </a:p>
                  </a:txBody>
                  <a:tcPr/>
                </a:tc>
                <a:tc>
                  <a:txBody>
                    <a:bodyPr/>
                    <a:lstStyle/>
                    <a:p>
                      <a:pPr algn="ctr"/>
                      <a:r>
                        <a:rPr lang="zh-CN" altLang="en-US" dirty="0" smtClean="0"/>
                        <a:t>文档存储</a:t>
                      </a:r>
                      <a:endParaRPr lang="zh-CN" altLang="en-US" dirty="0"/>
                    </a:p>
                  </a:txBody>
                  <a:tcPr/>
                </a:tc>
              </a:tr>
              <a:tr h="658415">
                <a:tc>
                  <a:txBody>
                    <a:bodyPr/>
                    <a:lstStyle/>
                    <a:p>
                      <a:r>
                        <a:rPr lang="zh-CN" altLang="en-US" dirty="0" smtClean="0"/>
                        <a:t>架构</a:t>
                      </a:r>
                      <a:endParaRPr lang="zh-CN" altLang="en-US" dirty="0"/>
                    </a:p>
                  </a:txBody>
                  <a:tcPr/>
                </a:tc>
                <a:tc>
                  <a:txBody>
                    <a:bodyPr/>
                    <a:lstStyle/>
                    <a:p>
                      <a:pPr algn="ctr"/>
                      <a:r>
                        <a:rPr lang="en-US" altLang="zh-CN" dirty="0" smtClean="0"/>
                        <a:t>Master+</a:t>
                      </a:r>
                    </a:p>
                    <a:p>
                      <a:pPr algn="ctr"/>
                      <a:r>
                        <a:rPr lang="en-US" altLang="zh-CN" dirty="0" smtClean="0"/>
                        <a:t>Tablet Server</a:t>
                      </a:r>
                      <a:endParaRPr lang="zh-CN" altLang="en-US" dirty="0"/>
                    </a:p>
                  </a:txBody>
                  <a:tcPr/>
                </a:tc>
                <a:tc>
                  <a:txBody>
                    <a:bodyPr/>
                    <a:lstStyle/>
                    <a:p>
                      <a:r>
                        <a:rPr lang="zh-CN" altLang="en-US" dirty="0" smtClean="0"/>
                        <a:t>去中心化的分布式数据库</a:t>
                      </a:r>
                      <a:endParaRPr lang="zh-CN" altLang="en-US" dirty="0"/>
                    </a:p>
                  </a:txBody>
                  <a:tcPr/>
                </a:tc>
                <a:tc>
                  <a:txBody>
                    <a:bodyPr/>
                    <a:lstStyle/>
                    <a:p>
                      <a:r>
                        <a:rPr lang="zh-CN" altLang="en-US" dirty="0" smtClean="0"/>
                        <a:t>自动分片与副本集</a:t>
                      </a:r>
                      <a:endParaRPr lang="zh-CN" altLang="en-US" dirty="0"/>
                    </a:p>
                  </a:txBody>
                  <a:tcPr/>
                </a:tc>
              </a:tr>
              <a:tr h="988110">
                <a:tc>
                  <a:txBody>
                    <a:bodyPr/>
                    <a:lstStyle/>
                    <a:p>
                      <a:r>
                        <a:rPr lang="zh-CN" altLang="en-US" dirty="0" smtClean="0"/>
                        <a:t>查询功能</a:t>
                      </a:r>
                      <a:endParaRPr lang="zh-CN" altLang="en-US" dirty="0"/>
                    </a:p>
                  </a:txBody>
                  <a:tcPr/>
                </a:tc>
                <a:tc>
                  <a:txBody>
                    <a:bodyPr/>
                    <a:lstStyle/>
                    <a:p>
                      <a:r>
                        <a:rPr lang="zh-CN" altLang="en-US" dirty="0" smtClean="0"/>
                        <a:t>只能进行单个列的查询、不能进行复合条件查询</a:t>
                      </a:r>
                      <a:endParaRPr lang="zh-CN" altLang="en-US" dirty="0"/>
                    </a:p>
                  </a:txBody>
                  <a:tcPr/>
                </a:tc>
                <a:tc>
                  <a:txBody>
                    <a:bodyPr/>
                    <a:lstStyle/>
                    <a:p>
                      <a:r>
                        <a:rPr lang="zh-CN" altLang="en-US" dirty="0" smtClean="0"/>
                        <a:t>只支持主键查询</a:t>
                      </a:r>
                      <a:endParaRPr lang="zh-CN" altLang="en-US" dirty="0"/>
                    </a:p>
                  </a:txBody>
                  <a:tcPr/>
                </a:tc>
                <a:tc>
                  <a:txBody>
                    <a:bodyPr/>
                    <a:lstStyle/>
                    <a:p>
                      <a:r>
                        <a:rPr lang="zh-CN" altLang="en-US" dirty="0" smtClean="0"/>
                        <a:t>除连接查询外，支持丰富的查询功能</a:t>
                      </a:r>
                      <a:endParaRPr lang="zh-CN" altLang="en-US" dirty="0"/>
                    </a:p>
                  </a:txBody>
                  <a:tcPr/>
                </a:tc>
              </a:tr>
              <a:tr h="589887">
                <a:tc>
                  <a:txBody>
                    <a:bodyPr/>
                    <a:lstStyle/>
                    <a:p>
                      <a:r>
                        <a:rPr lang="zh-CN" altLang="en-US" dirty="0" smtClean="0"/>
                        <a:t>扩展性</a:t>
                      </a:r>
                      <a:endParaRPr lang="zh-CN" altLang="en-US" dirty="0"/>
                    </a:p>
                  </a:txBody>
                  <a:tcPr/>
                </a:tc>
                <a:tc>
                  <a:txBody>
                    <a:bodyPr/>
                    <a:lstStyle/>
                    <a:p>
                      <a:r>
                        <a:rPr lang="zh-CN" altLang="en-US" dirty="0" smtClean="0"/>
                        <a:t>添加</a:t>
                      </a:r>
                      <a:r>
                        <a:rPr lang="en-US" altLang="zh-CN" dirty="0" smtClean="0"/>
                        <a:t>Tablet</a:t>
                      </a:r>
                      <a:r>
                        <a:rPr lang="zh-CN" altLang="en-US" dirty="0" smtClean="0"/>
                        <a:t>服务</a:t>
                      </a:r>
                      <a:endParaRPr lang="zh-CN" altLang="en-US" dirty="0"/>
                    </a:p>
                  </a:txBody>
                  <a:tcPr/>
                </a:tc>
                <a:tc>
                  <a:txBody>
                    <a:bodyPr/>
                    <a:lstStyle/>
                    <a:p>
                      <a:r>
                        <a:rPr lang="zh-CN" altLang="en-US" dirty="0" smtClean="0"/>
                        <a:t>添加节点，表迁移</a:t>
                      </a:r>
                      <a:endParaRPr lang="zh-CN" altLang="en-US" dirty="0"/>
                    </a:p>
                  </a:txBody>
                  <a:tcPr/>
                </a:tc>
                <a:tc>
                  <a:txBody>
                    <a:bodyPr/>
                    <a:lstStyle/>
                    <a:p>
                      <a:r>
                        <a:rPr lang="zh-CN" altLang="en-US" dirty="0" smtClean="0"/>
                        <a:t>添加分片，</a:t>
                      </a:r>
                      <a:r>
                        <a:rPr lang="en-US" altLang="zh-CN" dirty="0" smtClean="0"/>
                        <a:t>chunk</a:t>
                      </a:r>
                      <a:r>
                        <a:rPr lang="zh-CN" altLang="en-US" dirty="0" smtClean="0"/>
                        <a:t>迁移</a:t>
                      </a:r>
                      <a:endParaRPr lang="zh-CN" altLang="en-US" dirty="0"/>
                    </a:p>
                  </a:txBody>
                  <a:tcPr/>
                </a:tc>
              </a:tr>
              <a:tr h="1095504">
                <a:tc>
                  <a:txBody>
                    <a:bodyPr/>
                    <a:lstStyle/>
                    <a:p>
                      <a:r>
                        <a:rPr lang="zh-CN" altLang="en-US" dirty="0" smtClean="0"/>
                        <a:t>接口可用性</a:t>
                      </a:r>
                      <a:endParaRPr lang="zh-CN" altLang="en-US" dirty="0"/>
                    </a:p>
                  </a:txBody>
                  <a:tcPr/>
                </a:tc>
                <a:tc>
                  <a:txBody>
                    <a:bodyPr/>
                    <a:lstStyle/>
                    <a:p>
                      <a:r>
                        <a:rPr lang="zh-CN" altLang="en-US" dirty="0" smtClean="0"/>
                        <a:t>提供</a:t>
                      </a:r>
                      <a:r>
                        <a:rPr lang="en-US" altLang="zh-CN" dirty="0" smtClean="0"/>
                        <a:t>thrift Gateway</a:t>
                      </a:r>
                      <a:r>
                        <a:rPr lang="zh-CN" altLang="en-US" dirty="0" smtClean="0"/>
                        <a:t>，支持</a:t>
                      </a:r>
                      <a:r>
                        <a:rPr lang="en-US" altLang="zh-CN" dirty="0" smtClean="0"/>
                        <a:t>C++</a:t>
                      </a:r>
                      <a:r>
                        <a:rPr lang="zh-CN" altLang="en-US" dirty="0" smtClean="0"/>
                        <a:t>、</a:t>
                      </a:r>
                      <a:r>
                        <a:rPr lang="en-US" altLang="zh-CN" dirty="0" smtClean="0"/>
                        <a:t>PHP</a:t>
                      </a:r>
                      <a:r>
                        <a:rPr lang="zh-CN" altLang="en-US" dirty="0" smtClean="0"/>
                        <a:t>等多种语言</a:t>
                      </a:r>
                      <a:endParaRPr lang="zh-CN" altLang="en-US" dirty="0"/>
                    </a:p>
                  </a:txBody>
                  <a:tcPr/>
                </a:tc>
                <a:tc>
                  <a:txBody>
                    <a:bodyPr/>
                    <a:lstStyle/>
                    <a:p>
                      <a:r>
                        <a:rPr lang="zh-CN" altLang="en-US" dirty="0" smtClean="0"/>
                        <a:t>支持简单的类似</a:t>
                      </a:r>
                      <a:r>
                        <a:rPr lang="en-US" altLang="zh-CN" dirty="0" smtClean="0"/>
                        <a:t>restful</a:t>
                      </a:r>
                      <a:r>
                        <a:rPr lang="zh-CN" altLang="en-US" dirty="0" smtClean="0"/>
                        <a:t>接口</a:t>
                      </a:r>
                      <a:endParaRPr lang="zh-CN" altLang="en-US" dirty="0"/>
                    </a:p>
                  </a:txBody>
                  <a:tcPr/>
                </a:tc>
                <a:tc>
                  <a:txBody>
                    <a:bodyPr/>
                    <a:lstStyle/>
                    <a:p>
                      <a:r>
                        <a:rPr lang="zh-CN" altLang="en-US" dirty="0" smtClean="0"/>
                        <a:t>主流编程语言的驱动程序（</a:t>
                      </a:r>
                      <a:r>
                        <a:rPr lang="en-US" altLang="zh-CN" dirty="0" smtClean="0"/>
                        <a:t>Java</a:t>
                      </a:r>
                      <a:r>
                        <a:rPr lang="zh-CN" altLang="en-US" dirty="0" smtClean="0"/>
                        <a:t>、</a:t>
                      </a:r>
                      <a:r>
                        <a:rPr lang="en-US" altLang="zh-CN" dirty="0" smtClean="0"/>
                        <a:t>C#</a:t>
                      </a:r>
                      <a:r>
                        <a:rPr lang="zh-CN" altLang="en-US" dirty="0" smtClean="0"/>
                        <a:t>、</a:t>
                      </a:r>
                      <a:r>
                        <a:rPr lang="en-US" altLang="zh-CN" dirty="0" smtClean="0"/>
                        <a:t>ruby</a:t>
                      </a:r>
                      <a:r>
                        <a:rPr lang="zh-CN" altLang="en-US" dirty="0" smtClean="0"/>
                        <a:t>等）</a:t>
                      </a:r>
                      <a:endParaRPr lang="zh-CN" altLang="en-US" dirty="0"/>
                    </a:p>
                  </a:txBody>
                  <a:tcPr/>
                </a:tc>
              </a:tr>
            </a:tbl>
          </a:graphicData>
        </a:graphic>
      </p:graphicFrame>
      <p:sp>
        <p:nvSpPr>
          <p:cNvPr id="4" name="TextBox 3"/>
          <p:cNvSpPr txBox="1"/>
          <p:nvPr/>
        </p:nvSpPr>
        <p:spPr>
          <a:xfrm>
            <a:off x="1041750" y="5723964"/>
            <a:ext cx="7016913" cy="369332"/>
          </a:xfrm>
          <a:prstGeom prst="rect">
            <a:avLst/>
          </a:prstGeom>
          <a:noFill/>
        </p:spPr>
        <p:txBody>
          <a:bodyPr wrap="square" rtlCol="0">
            <a:spAutoFit/>
          </a:bodyPr>
          <a:lstStyle/>
          <a:p>
            <a:r>
              <a:rPr lang="en-US" altLang="zh-CN" dirty="0" smtClean="0"/>
              <a:t>MongoDB</a:t>
            </a:r>
            <a:r>
              <a:rPr lang="zh-CN" altLang="en-US" dirty="0" smtClean="0"/>
              <a:t>数据接口支持性好、查询功能丰富，满足系统的需求</a:t>
            </a:r>
            <a:endParaRPr lang="zh-CN" altLang="en-US" dirty="0"/>
          </a:p>
        </p:txBody>
      </p:sp>
      <p:sp>
        <p:nvSpPr>
          <p:cNvPr id="2" name="圆角矩形 1"/>
          <p:cNvSpPr/>
          <p:nvPr/>
        </p:nvSpPr>
        <p:spPr bwMode="auto">
          <a:xfrm>
            <a:off x="549896" y="2708920"/>
            <a:ext cx="7560840" cy="1008112"/>
          </a:xfrm>
          <a:prstGeom prst="roundRect">
            <a:avLst/>
          </a:prstGeom>
          <a:noFill/>
          <a:ln w="127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TextBox 4"/>
          <p:cNvSpPr txBox="1"/>
          <p:nvPr/>
        </p:nvSpPr>
        <p:spPr>
          <a:xfrm>
            <a:off x="8460431" y="2348880"/>
            <a:ext cx="204575" cy="2031325"/>
          </a:xfrm>
          <a:prstGeom prst="rect">
            <a:avLst/>
          </a:prstGeom>
          <a:noFill/>
        </p:spPr>
        <p:txBody>
          <a:bodyPr wrap="square" rtlCol="0">
            <a:spAutoFit/>
          </a:bodyPr>
          <a:lstStyle/>
          <a:p>
            <a:r>
              <a:rPr lang="zh-CN" altLang="en-US" dirty="0" smtClean="0"/>
              <a:t>姓名</a:t>
            </a:r>
            <a:endParaRPr lang="en-US" altLang="zh-CN" dirty="0" smtClean="0"/>
          </a:p>
          <a:p>
            <a:endParaRPr lang="en-US" altLang="zh-CN" dirty="0"/>
          </a:p>
          <a:p>
            <a:r>
              <a:rPr lang="zh-CN" altLang="en-US" dirty="0" smtClean="0"/>
              <a:t>诊断日期</a:t>
            </a:r>
            <a:endParaRPr lang="zh-CN" altLang="en-US" dirty="0"/>
          </a:p>
        </p:txBody>
      </p:sp>
      <p:sp>
        <p:nvSpPr>
          <p:cNvPr id="6" name="左大括号 5"/>
          <p:cNvSpPr/>
          <p:nvPr/>
        </p:nvSpPr>
        <p:spPr bwMode="auto">
          <a:xfrm>
            <a:off x="8110736" y="2852936"/>
            <a:ext cx="183886" cy="1152128"/>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399548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bwMode="auto">
          <a:xfrm>
            <a:off x="3256825" y="1916832"/>
            <a:ext cx="3672408" cy="25121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17</a:t>
            </a:fld>
            <a:endParaRPr lang="en-US" altLang="zh-CN" dirty="0" smtClean="0">
              <a:solidFill>
                <a:srgbClr val="000000"/>
              </a:solidFill>
              <a:latin typeface="Arial" charset="0"/>
            </a:endParaRPr>
          </a:p>
        </p:txBody>
      </p:sp>
      <p:sp>
        <p:nvSpPr>
          <p:cNvPr id="2" name="椭圆 1"/>
          <p:cNvSpPr/>
          <p:nvPr/>
        </p:nvSpPr>
        <p:spPr bwMode="auto">
          <a:xfrm>
            <a:off x="3015941" y="4725144"/>
            <a:ext cx="3058219" cy="1538740"/>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3" name="椭圆 2"/>
          <p:cNvSpPr/>
          <p:nvPr/>
        </p:nvSpPr>
        <p:spPr bwMode="auto">
          <a:xfrm>
            <a:off x="3059832" y="5067187"/>
            <a:ext cx="1458290" cy="922171"/>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9" name="椭圆 8"/>
          <p:cNvSpPr/>
          <p:nvPr/>
        </p:nvSpPr>
        <p:spPr bwMode="auto">
          <a:xfrm>
            <a:off x="4565471" y="5054290"/>
            <a:ext cx="1440431" cy="96247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 name="椭圆 4"/>
          <p:cNvSpPr/>
          <p:nvPr/>
        </p:nvSpPr>
        <p:spPr bwMode="auto">
          <a:xfrm>
            <a:off x="3117950" y="5388748"/>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11" name="椭圆 10"/>
          <p:cNvSpPr/>
          <p:nvPr/>
        </p:nvSpPr>
        <p:spPr bwMode="auto">
          <a:xfrm>
            <a:off x="3791007" y="5475964"/>
            <a:ext cx="589419" cy="363866"/>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12" name="椭圆 11"/>
          <p:cNvSpPr/>
          <p:nvPr/>
        </p:nvSpPr>
        <p:spPr bwMode="auto">
          <a:xfrm>
            <a:off x="4692855" y="5386249"/>
            <a:ext cx="1164458" cy="630511"/>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13" name="椭圆 12"/>
          <p:cNvSpPr/>
          <p:nvPr/>
        </p:nvSpPr>
        <p:spPr bwMode="auto">
          <a:xfrm>
            <a:off x="4696287" y="5475963"/>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6" name="TextBox 5"/>
          <p:cNvSpPr txBox="1"/>
          <p:nvPr/>
        </p:nvSpPr>
        <p:spPr>
          <a:xfrm>
            <a:off x="3850985" y="4791668"/>
            <a:ext cx="1682642" cy="307777"/>
          </a:xfrm>
          <a:prstGeom prst="rect">
            <a:avLst/>
          </a:prstGeom>
          <a:noFill/>
        </p:spPr>
        <p:txBody>
          <a:bodyPr wrap="square" rtlCol="0">
            <a:spAutoFit/>
          </a:bodyPr>
          <a:lstStyle/>
          <a:p>
            <a:r>
              <a:rPr lang="zh-CN" altLang="en-US" sz="1400" dirty="0" smtClean="0"/>
              <a:t>数据库 </a:t>
            </a:r>
            <a:r>
              <a:rPr lang="en-US" altLang="zh-CN" sz="1400" dirty="0" smtClean="0"/>
              <a:t>Database</a:t>
            </a:r>
            <a:endParaRPr lang="zh-CN" altLang="en-US" sz="1400" dirty="0"/>
          </a:p>
        </p:txBody>
      </p:sp>
      <p:sp>
        <p:nvSpPr>
          <p:cNvPr id="7" name="TextBox 6"/>
          <p:cNvSpPr txBox="1"/>
          <p:nvPr/>
        </p:nvSpPr>
        <p:spPr>
          <a:xfrm>
            <a:off x="3208198" y="5475964"/>
            <a:ext cx="602599" cy="307777"/>
          </a:xfrm>
          <a:prstGeom prst="rect">
            <a:avLst/>
          </a:prstGeom>
          <a:noFill/>
        </p:spPr>
        <p:txBody>
          <a:bodyPr wrap="square" rtlCol="0">
            <a:spAutoFit/>
          </a:bodyPr>
          <a:lstStyle/>
          <a:p>
            <a:r>
              <a:rPr lang="zh-CN" altLang="en-US" sz="1400" dirty="0"/>
              <a:t>文档</a:t>
            </a:r>
          </a:p>
        </p:txBody>
      </p:sp>
      <p:sp>
        <p:nvSpPr>
          <p:cNvPr id="8" name="TextBox 7"/>
          <p:cNvSpPr txBox="1"/>
          <p:nvPr/>
        </p:nvSpPr>
        <p:spPr>
          <a:xfrm>
            <a:off x="3094318" y="5186737"/>
            <a:ext cx="1514377" cy="307777"/>
          </a:xfrm>
          <a:prstGeom prst="rect">
            <a:avLst/>
          </a:prstGeom>
          <a:noFill/>
        </p:spPr>
        <p:txBody>
          <a:bodyPr wrap="square" rtlCol="0">
            <a:spAutoFit/>
          </a:bodyPr>
          <a:lstStyle/>
          <a:p>
            <a:r>
              <a:rPr lang="zh-CN" altLang="en-US" sz="1400" dirty="0" smtClean="0"/>
              <a:t>集合 </a:t>
            </a:r>
            <a:r>
              <a:rPr lang="en-US" altLang="zh-CN" sz="1400" dirty="0" smtClean="0"/>
              <a:t>Collection</a:t>
            </a:r>
            <a:endParaRPr lang="zh-CN" altLang="en-US" sz="1400" dirty="0"/>
          </a:p>
        </p:txBody>
      </p:sp>
      <p:sp>
        <p:nvSpPr>
          <p:cNvPr id="17" name="TextBox 16"/>
          <p:cNvSpPr txBox="1"/>
          <p:nvPr/>
        </p:nvSpPr>
        <p:spPr>
          <a:xfrm>
            <a:off x="3767926" y="5519493"/>
            <a:ext cx="730570" cy="307777"/>
          </a:xfrm>
          <a:prstGeom prst="rect">
            <a:avLst/>
          </a:prstGeom>
          <a:noFill/>
        </p:spPr>
        <p:txBody>
          <a:bodyPr wrap="square" rtlCol="0">
            <a:spAutoFit/>
          </a:bodyPr>
          <a:lstStyle/>
          <a:p>
            <a:r>
              <a:rPr lang="zh-CN" altLang="en-US" sz="1400" dirty="0"/>
              <a:t>文档</a:t>
            </a:r>
          </a:p>
        </p:txBody>
      </p:sp>
      <p:sp>
        <p:nvSpPr>
          <p:cNvPr id="18" name="TextBox 17"/>
          <p:cNvSpPr txBox="1"/>
          <p:nvPr/>
        </p:nvSpPr>
        <p:spPr>
          <a:xfrm>
            <a:off x="5355831" y="5566167"/>
            <a:ext cx="688079" cy="307777"/>
          </a:xfrm>
          <a:prstGeom prst="rect">
            <a:avLst/>
          </a:prstGeom>
          <a:noFill/>
        </p:spPr>
        <p:txBody>
          <a:bodyPr wrap="square" rtlCol="0">
            <a:spAutoFit/>
          </a:bodyPr>
          <a:lstStyle/>
          <a:p>
            <a:r>
              <a:rPr lang="zh-CN" altLang="en-US" sz="1400" dirty="0"/>
              <a:t>文档</a:t>
            </a:r>
          </a:p>
        </p:txBody>
      </p:sp>
      <p:sp>
        <p:nvSpPr>
          <p:cNvPr id="19" name="TextBox 18"/>
          <p:cNvSpPr txBox="1"/>
          <p:nvPr/>
        </p:nvSpPr>
        <p:spPr>
          <a:xfrm>
            <a:off x="4746159" y="5533007"/>
            <a:ext cx="588926" cy="307777"/>
          </a:xfrm>
          <a:prstGeom prst="rect">
            <a:avLst/>
          </a:prstGeom>
          <a:noFill/>
        </p:spPr>
        <p:txBody>
          <a:bodyPr wrap="square" rtlCol="0">
            <a:spAutoFit/>
          </a:bodyPr>
          <a:lstStyle/>
          <a:p>
            <a:r>
              <a:rPr lang="zh-CN" altLang="en-US" sz="1400" dirty="0"/>
              <a:t>文档</a:t>
            </a:r>
          </a:p>
        </p:txBody>
      </p:sp>
      <p:sp>
        <p:nvSpPr>
          <p:cNvPr id="20" name="TextBox 19"/>
          <p:cNvSpPr txBox="1"/>
          <p:nvPr/>
        </p:nvSpPr>
        <p:spPr>
          <a:xfrm>
            <a:off x="4661784" y="5166821"/>
            <a:ext cx="1714175" cy="307777"/>
          </a:xfrm>
          <a:prstGeom prst="rect">
            <a:avLst/>
          </a:prstGeom>
          <a:noFill/>
        </p:spPr>
        <p:txBody>
          <a:bodyPr wrap="square" rtlCol="0">
            <a:spAutoFit/>
          </a:bodyPr>
          <a:lstStyle/>
          <a:p>
            <a:r>
              <a:rPr lang="zh-CN" altLang="en-US" sz="1400" dirty="0" smtClean="0"/>
              <a:t>集合 </a:t>
            </a:r>
            <a:r>
              <a:rPr lang="en-US" altLang="zh-CN" sz="1400" dirty="0" smtClean="0"/>
              <a:t>Collection</a:t>
            </a:r>
            <a:endParaRPr lang="zh-CN" altLang="en-US" sz="1400" dirty="0"/>
          </a:p>
        </p:txBody>
      </p:sp>
      <p:pic>
        <p:nvPicPr>
          <p:cNvPr id="27" name="Picture 2" descr="D:\毕设\pictrute\dat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8611" y="1853016"/>
            <a:ext cx="2009979" cy="1440529"/>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直接箭头连接符 29"/>
          <p:cNvCxnSpPr/>
          <p:nvPr/>
        </p:nvCxnSpPr>
        <p:spPr bwMode="auto">
          <a:xfrm flipH="1" flipV="1">
            <a:off x="4426125" y="4022393"/>
            <a:ext cx="584990" cy="148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直接箭头连接符 30"/>
          <p:cNvCxnSpPr/>
          <p:nvPr/>
        </p:nvCxnSpPr>
        <p:spPr bwMode="auto">
          <a:xfrm flipH="1">
            <a:off x="4427216" y="2772378"/>
            <a:ext cx="545774" cy="1476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矩形 32"/>
          <p:cNvSpPr/>
          <p:nvPr/>
        </p:nvSpPr>
        <p:spPr bwMode="auto">
          <a:xfrm>
            <a:off x="5002367" y="3570900"/>
            <a:ext cx="703718" cy="72793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7350" name="TextBox 57349"/>
          <p:cNvSpPr txBox="1"/>
          <p:nvPr/>
        </p:nvSpPr>
        <p:spPr>
          <a:xfrm>
            <a:off x="772386" y="1412776"/>
            <a:ext cx="1811714" cy="369332"/>
          </a:xfrm>
          <a:prstGeom prst="rect">
            <a:avLst/>
          </a:prstGeom>
          <a:noFill/>
        </p:spPr>
        <p:txBody>
          <a:bodyPr wrap="none" lIns="91440" tIns="45720" rIns="91440" bIns="45720">
            <a:spAutoFit/>
          </a:bodyPr>
          <a:lstStyle>
            <a:defPPr>
              <a:defRPr lang="zh-CN"/>
            </a:defPPr>
            <a:lvl1pPr algn="ctr">
              <a:defRPr b="1">
                <a:ln w="1905"/>
                <a:solidFill>
                  <a:srgbClr val="0070C0"/>
                </a:solidFill>
                <a:effectLst>
                  <a:innerShdw blurRad="69850" dist="43180" dir="5400000">
                    <a:srgbClr val="000000">
                      <a:alpha val="65000"/>
                    </a:srgbClr>
                  </a:innerShdw>
                </a:effectLst>
              </a:defRPr>
            </a:lvl1pPr>
          </a:lstStyle>
          <a:p>
            <a:r>
              <a:rPr lang="zh-CN" altLang="en-US" dirty="0" smtClean="0">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rPr>
              <a:t>关系型数据</a:t>
            </a:r>
            <a:r>
              <a:rPr lang="zh-CN" altLang="en-US" dirty="0">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rPr>
              <a:t>表达</a:t>
            </a:r>
          </a:p>
        </p:txBody>
      </p:sp>
      <p:sp>
        <p:nvSpPr>
          <p:cNvPr id="35"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en-US" altLang="zh-CN" sz="2800" b="1" dirty="0">
                <a:solidFill>
                  <a:srgbClr val="FFFFFF"/>
                </a:solidFill>
                <a:latin typeface="Times New Roman" pitchFamily="18" charset="0"/>
                <a:ea typeface="黑体" pitchFamily="49" charset="-122"/>
                <a:cs typeface="Times New Roman" pitchFamily="18" charset="0"/>
              </a:rPr>
              <a:t>. </a:t>
            </a:r>
            <a:r>
              <a:rPr lang="zh-CN" altLang="en-US" sz="2800" b="1" dirty="0" smtClean="0">
                <a:solidFill>
                  <a:srgbClr val="FFFFFF"/>
                </a:solidFill>
                <a:latin typeface="Times New Roman" pitchFamily="18" charset="0"/>
                <a:ea typeface="黑体" pitchFamily="49" charset="-122"/>
                <a:cs typeface="Times New Roman" pitchFamily="18" charset="0"/>
              </a:rPr>
              <a:t>数据存储模式设计</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1" name="流程图: 过程 20"/>
          <p:cNvSpPr/>
          <p:nvPr/>
        </p:nvSpPr>
        <p:spPr bwMode="auto">
          <a:xfrm>
            <a:off x="3707904" y="2304949"/>
            <a:ext cx="721235" cy="1910351"/>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24" name="流程图: 过程 23"/>
          <p:cNvSpPr/>
          <p:nvPr/>
        </p:nvSpPr>
        <p:spPr bwMode="auto">
          <a:xfrm>
            <a:off x="3707904" y="2316477"/>
            <a:ext cx="718221" cy="297924"/>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40" name="TextBox 39"/>
          <p:cNvSpPr txBox="1"/>
          <p:nvPr/>
        </p:nvSpPr>
        <p:spPr>
          <a:xfrm>
            <a:off x="3742542" y="2326939"/>
            <a:ext cx="710836" cy="276999"/>
          </a:xfrm>
          <a:prstGeom prst="rect">
            <a:avLst/>
          </a:prstGeom>
          <a:noFill/>
        </p:spPr>
        <p:txBody>
          <a:bodyPr wrap="square" rtlCol="0">
            <a:spAutoFit/>
          </a:bodyPr>
          <a:lstStyle/>
          <a:p>
            <a:r>
              <a:rPr lang="zh-CN" altLang="en-US" sz="1200" dirty="0" smtClean="0"/>
              <a:t>病人类</a:t>
            </a:r>
            <a:endParaRPr lang="zh-CN" altLang="en-US" sz="1200" dirty="0"/>
          </a:p>
        </p:txBody>
      </p:sp>
      <p:sp>
        <p:nvSpPr>
          <p:cNvPr id="25" name="流程图: 过程 24"/>
          <p:cNvSpPr/>
          <p:nvPr/>
        </p:nvSpPr>
        <p:spPr bwMode="auto">
          <a:xfrm>
            <a:off x="4964368" y="2362643"/>
            <a:ext cx="624867" cy="613949"/>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26" name="流程图: 过程 25"/>
          <p:cNvSpPr/>
          <p:nvPr/>
        </p:nvSpPr>
        <p:spPr bwMode="auto">
          <a:xfrm>
            <a:off x="4972990" y="2373748"/>
            <a:ext cx="616245" cy="268665"/>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43" name="TextBox 42"/>
          <p:cNvSpPr txBox="1"/>
          <p:nvPr/>
        </p:nvSpPr>
        <p:spPr>
          <a:xfrm>
            <a:off x="4951315" y="2367752"/>
            <a:ext cx="687121" cy="261610"/>
          </a:xfrm>
          <a:prstGeom prst="rect">
            <a:avLst/>
          </a:prstGeom>
          <a:noFill/>
        </p:spPr>
        <p:txBody>
          <a:bodyPr wrap="square" rtlCol="0">
            <a:spAutoFit/>
          </a:bodyPr>
          <a:lstStyle/>
          <a:p>
            <a:r>
              <a:rPr lang="zh-CN" altLang="en-US" sz="1100" dirty="0" smtClean="0"/>
              <a:t>病史类</a:t>
            </a:r>
            <a:endParaRPr lang="zh-CN" altLang="en-US" sz="1100" dirty="0"/>
          </a:p>
        </p:txBody>
      </p:sp>
      <p:sp>
        <p:nvSpPr>
          <p:cNvPr id="57348" name="流程图: 过程 57347"/>
          <p:cNvSpPr/>
          <p:nvPr/>
        </p:nvSpPr>
        <p:spPr bwMode="auto">
          <a:xfrm>
            <a:off x="5002366" y="3570900"/>
            <a:ext cx="703718" cy="363968"/>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7351" name="TextBox 57350"/>
          <p:cNvSpPr txBox="1"/>
          <p:nvPr/>
        </p:nvSpPr>
        <p:spPr>
          <a:xfrm>
            <a:off x="4993682" y="3549437"/>
            <a:ext cx="806926" cy="430887"/>
          </a:xfrm>
          <a:prstGeom prst="rect">
            <a:avLst/>
          </a:prstGeom>
          <a:noFill/>
        </p:spPr>
        <p:txBody>
          <a:bodyPr wrap="square" rtlCol="0">
            <a:spAutoFit/>
          </a:bodyPr>
          <a:lstStyle/>
          <a:p>
            <a:r>
              <a:rPr lang="zh-CN" altLang="en-US" sz="1100" dirty="0" smtClean="0"/>
              <a:t>问诊</a:t>
            </a:r>
            <a:endParaRPr lang="en-US" altLang="zh-CN" sz="1100" dirty="0" smtClean="0"/>
          </a:p>
          <a:p>
            <a:r>
              <a:rPr lang="zh-CN" altLang="en-US" sz="1100" dirty="0" smtClean="0"/>
              <a:t>信息类</a:t>
            </a:r>
            <a:endParaRPr lang="zh-CN" altLang="en-US" sz="1100" dirty="0"/>
          </a:p>
        </p:txBody>
      </p:sp>
      <p:sp>
        <p:nvSpPr>
          <p:cNvPr id="57353" name="左大括号 57352"/>
          <p:cNvSpPr/>
          <p:nvPr/>
        </p:nvSpPr>
        <p:spPr bwMode="auto">
          <a:xfrm>
            <a:off x="5676796" y="2235249"/>
            <a:ext cx="259758" cy="695436"/>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0" name="左大括号 49"/>
          <p:cNvSpPr/>
          <p:nvPr/>
        </p:nvSpPr>
        <p:spPr bwMode="auto">
          <a:xfrm>
            <a:off x="5710915" y="3201428"/>
            <a:ext cx="259758" cy="1147518"/>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4" name="圆角矩形 57353"/>
          <p:cNvSpPr/>
          <p:nvPr/>
        </p:nvSpPr>
        <p:spPr bwMode="auto">
          <a:xfrm>
            <a:off x="5969072" y="2077497"/>
            <a:ext cx="805736" cy="315502"/>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7355" name="TextBox 57354"/>
          <p:cNvSpPr txBox="1"/>
          <p:nvPr/>
        </p:nvSpPr>
        <p:spPr>
          <a:xfrm>
            <a:off x="6054728" y="2090753"/>
            <a:ext cx="720080" cy="276999"/>
          </a:xfrm>
          <a:prstGeom prst="rect">
            <a:avLst/>
          </a:prstGeom>
          <a:noFill/>
        </p:spPr>
        <p:txBody>
          <a:bodyPr wrap="square" rtlCol="0">
            <a:spAutoFit/>
          </a:bodyPr>
          <a:lstStyle/>
          <a:p>
            <a:r>
              <a:rPr lang="zh-CN" altLang="en-US" sz="1200" dirty="0" smtClean="0"/>
              <a:t>个人史</a:t>
            </a:r>
            <a:endParaRPr lang="zh-CN" altLang="en-US" sz="1200" dirty="0"/>
          </a:p>
        </p:txBody>
      </p:sp>
      <p:sp>
        <p:nvSpPr>
          <p:cNvPr id="54" name="圆角矩形 53"/>
          <p:cNvSpPr/>
          <p:nvPr/>
        </p:nvSpPr>
        <p:spPr bwMode="auto">
          <a:xfrm>
            <a:off x="5957729" y="2642413"/>
            <a:ext cx="805736" cy="315502"/>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5" name="TextBox 54"/>
          <p:cNvSpPr txBox="1"/>
          <p:nvPr/>
        </p:nvSpPr>
        <p:spPr>
          <a:xfrm>
            <a:off x="5994053" y="2681200"/>
            <a:ext cx="720080" cy="276999"/>
          </a:xfrm>
          <a:prstGeom prst="rect">
            <a:avLst/>
          </a:prstGeom>
          <a:noFill/>
        </p:spPr>
        <p:txBody>
          <a:bodyPr wrap="square" rtlCol="0">
            <a:spAutoFit/>
          </a:bodyPr>
          <a:lstStyle/>
          <a:p>
            <a:r>
              <a:rPr lang="zh-CN" altLang="en-US" sz="1200" dirty="0"/>
              <a:t>家族</a:t>
            </a:r>
            <a:r>
              <a:rPr lang="zh-CN" altLang="en-US" sz="1200" dirty="0" smtClean="0"/>
              <a:t>史</a:t>
            </a:r>
            <a:endParaRPr lang="zh-CN" altLang="en-US" sz="1200" dirty="0"/>
          </a:p>
        </p:txBody>
      </p:sp>
      <p:sp>
        <p:nvSpPr>
          <p:cNvPr id="57" name="圆角矩形 56"/>
          <p:cNvSpPr/>
          <p:nvPr/>
        </p:nvSpPr>
        <p:spPr bwMode="auto">
          <a:xfrm>
            <a:off x="6051151" y="3110863"/>
            <a:ext cx="618892" cy="315502"/>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8" name="TextBox 57"/>
          <p:cNvSpPr txBox="1"/>
          <p:nvPr/>
        </p:nvSpPr>
        <p:spPr>
          <a:xfrm>
            <a:off x="6112146" y="3134805"/>
            <a:ext cx="720080" cy="276999"/>
          </a:xfrm>
          <a:prstGeom prst="rect">
            <a:avLst/>
          </a:prstGeom>
          <a:noFill/>
        </p:spPr>
        <p:txBody>
          <a:bodyPr wrap="square" rtlCol="0">
            <a:spAutoFit/>
          </a:bodyPr>
          <a:lstStyle/>
          <a:p>
            <a:r>
              <a:rPr lang="zh-CN" altLang="en-US" sz="1200" dirty="0"/>
              <a:t>观察</a:t>
            </a:r>
          </a:p>
        </p:txBody>
      </p:sp>
      <p:sp>
        <p:nvSpPr>
          <p:cNvPr id="59" name="圆角矩形 58"/>
          <p:cNvSpPr/>
          <p:nvPr/>
        </p:nvSpPr>
        <p:spPr bwMode="auto">
          <a:xfrm>
            <a:off x="6043385" y="3587879"/>
            <a:ext cx="713822" cy="315502"/>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7356" name="TextBox 57355"/>
          <p:cNvSpPr txBox="1"/>
          <p:nvPr/>
        </p:nvSpPr>
        <p:spPr>
          <a:xfrm>
            <a:off x="6045316" y="3626382"/>
            <a:ext cx="808055" cy="276999"/>
          </a:xfrm>
          <a:prstGeom prst="rect">
            <a:avLst/>
          </a:prstGeom>
          <a:noFill/>
        </p:spPr>
        <p:txBody>
          <a:bodyPr wrap="square" rtlCol="0">
            <a:spAutoFit/>
          </a:bodyPr>
          <a:lstStyle/>
          <a:p>
            <a:r>
              <a:rPr lang="zh-CN" altLang="en-US" sz="1200" dirty="0" smtClean="0"/>
              <a:t>诊疗结论</a:t>
            </a:r>
            <a:endParaRPr lang="zh-CN" altLang="en-US" sz="1200" dirty="0"/>
          </a:p>
        </p:txBody>
      </p:sp>
      <p:sp>
        <p:nvSpPr>
          <p:cNvPr id="57357" name="圆角矩形 57356"/>
          <p:cNvSpPr/>
          <p:nvPr/>
        </p:nvSpPr>
        <p:spPr bwMode="auto">
          <a:xfrm>
            <a:off x="6009571" y="4029805"/>
            <a:ext cx="753894" cy="358315"/>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dirty="0">
              <a:latin typeface="Arial" charset="0"/>
              <a:ea typeface="宋体" charset="-122"/>
            </a:endParaRPr>
          </a:p>
        </p:txBody>
      </p:sp>
      <p:sp>
        <p:nvSpPr>
          <p:cNvPr id="57358" name="TextBox 57357"/>
          <p:cNvSpPr txBox="1"/>
          <p:nvPr/>
        </p:nvSpPr>
        <p:spPr>
          <a:xfrm>
            <a:off x="6009571" y="4070462"/>
            <a:ext cx="925231" cy="276999"/>
          </a:xfrm>
          <a:prstGeom prst="rect">
            <a:avLst/>
          </a:prstGeom>
          <a:noFill/>
        </p:spPr>
        <p:txBody>
          <a:bodyPr wrap="square" rtlCol="0">
            <a:spAutoFit/>
          </a:bodyPr>
          <a:lstStyle/>
          <a:p>
            <a:r>
              <a:rPr lang="zh-CN" altLang="en-US" sz="1200" dirty="0" smtClean="0"/>
              <a:t>诊疗方案</a:t>
            </a:r>
            <a:endParaRPr lang="zh-CN" altLang="en-US" sz="1200" dirty="0"/>
          </a:p>
        </p:txBody>
      </p:sp>
      <p:sp>
        <p:nvSpPr>
          <p:cNvPr id="63" name="AutoShape 105"/>
          <p:cNvSpPr>
            <a:spLocks noChangeArrowheads="1"/>
          </p:cNvSpPr>
          <p:nvPr/>
        </p:nvSpPr>
        <p:spPr bwMode="auto">
          <a:xfrm>
            <a:off x="7430707" y="2403043"/>
            <a:ext cx="1111718" cy="1904039"/>
          </a:xfrm>
          <a:prstGeom prst="wedgeRoundRectCallout">
            <a:avLst>
              <a:gd name="adj1" fmla="val -124258"/>
              <a:gd name="adj2" fmla="val -6146"/>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smtClean="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sp>
        <p:nvSpPr>
          <p:cNvPr id="57364" name="TextBox 57363"/>
          <p:cNvSpPr txBox="1"/>
          <p:nvPr/>
        </p:nvSpPr>
        <p:spPr>
          <a:xfrm>
            <a:off x="4478109" y="2020439"/>
            <a:ext cx="473179" cy="261610"/>
          </a:xfrm>
          <a:prstGeom prst="rect">
            <a:avLst/>
          </a:prstGeom>
          <a:noFill/>
        </p:spPr>
        <p:txBody>
          <a:bodyPr wrap="square" rtlCol="0">
            <a:spAutoFit/>
          </a:bodyPr>
          <a:lstStyle>
            <a:defPPr>
              <a:defRPr lang="zh-CN"/>
            </a:defPPr>
            <a:lvl1pPr>
              <a:defRPr sz="1100"/>
            </a:lvl1pPr>
          </a:lstStyle>
          <a:p>
            <a:r>
              <a:rPr lang="zh-CN" altLang="en-US" dirty="0"/>
              <a:t>引用</a:t>
            </a:r>
          </a:p>
        </p:txBody>
      </p:sp>
      <p:sp>
        <p:nvSpPr>
          <p:cNvPr id="57365" name="TextBox 57364"/>
          <p:cNvSpPr txBox="1"/>
          <p:nvPr/>
        </p:nvSpPr>
        <p:spPr>
          <a:xfrm>
            <a:off x="5469109" y="2043339"/>
            <a:ext cx="488620" cy="261610"/>
          </a:xfrm>
          <a:prstGeom prst="rect">
            <a:avLst/>
          </a:prstGeom>
          <a:noFill/>
        </p:spPr>
        <p:txBody>
          <a:bodyPr wrap="square" rtlCol="0">
            <a:spAutoFit/>
          </a:bodyPr>
          <a:lstStyle/>
          <a:p>
            <a:r>
              <a:rPr lang="zh-CN" altLang="en-US" sz="1100" dirty="0" smtClean="0"/>
              <a:t>嵌入</a:t>
            </a:r>
            <a:endParaRPr lang="zh-CN" altLang="en-US" sz="1100" dirty="0"/>
          </a:p>
        </p:txBody>
      </p:sp>
      <p:sp>
        <p:nvSpPr>
          <p:cNvPr id="56" name="TextBox 55"/>
          <p:cNvSpPr txBox="1"/>
          <p:nvPr/>
        </p:nvSpPr>
        <p:spPr>
          <a:xfrm rot="16200000">
            <a:off x="6185432" y="2397281"/>
            <a:ext cx="298757" cy="369332"/>
          </a:xfrm>
          <a:prstGeom prst="rect">
            <a:avLst/>
          </a:prstGeom>
          <a:noFill/>
        </p:spPr>
        <p:txBody>
          <a:bodyPr wrap="square" rtlCol="0">
            <a:spAutoFit/>
          </a:bodyPr>
          <a:lstStyle/>
          <a:p>
            <a:r>
              <a:rPr lang="en-US" altLang="zh-CN" dirty="0" smtClean="0"/>
              <a:t>…</a:t>
            </a:r>
            <a:endParaRPr lang="zh-CN" altLang="en-US" dirty="0"/>
          </a:p>
        </p:txBody>
      </p:sp>
      <p:pic>
        <p:nvPicPr>
          <p:cNvPr id="5121" name="Picture 1" descr="C:\Users\FGJ\AppData\Roaming\Tencent\Users\794460205\QQ\WinTemp\RichOle\I@FNOW_G29M0_@CN~Z)HQ@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4324" y="3457637"/>
            <a:ext cx="1539265" cy="168239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140618" y="1412776"/>
            <a:ext cx="1933542" cy="369332"/>
          </a:xfrm>
          <a:prstGeom prst="rect">
            <a:avLst/>
          </a:prstGeom>
          <a:noFill/>
        </p:spPr>
        <p:txBody>
          <a:bodyPr wrap="none" lIns="91440" tIns="45720" rIns="91440" bIns="45720">
            <a:spAutoFit/>
          </a:bodyPr>
          <a:lstStyle>
            <a:defPPr>
              <a:defRPr lang="zh-CN"/>
            </a:defPPr>
            <a:lvl1pPr algn="ctr">
              <a:defRPr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stStyle>
          <a:p>
            <a:r>
              <a:rPr lang="en-US" altLang="zh-CN" dirty="0" err="1">
                <a:latin typeface="+mn-ea"/>
              </a:rPr>
              <a:t>MongoDB</a:t>
            </a:r>
            <a:r>
              <a:rPr lang="zh-CN" altLang="en-US" dirty="0">
                <a:latin typeface="+mn-ea"/>
              </a:rPr>
              <a:t>数据表达</a:t>
            </a:r>
          </a:p>
        </p:txBody>
      </p:sp>
      <p:pic>
        <p:nvPicPr>
          <p:cNvPr id="2051" name="Picture 3" descr="C:\Users\FGJ\AppData\Roaming\Tencent\Users\794460205\QQ\WinTemp\RichOle\L{HMEAIP1}Q26$Q9VE2Y5]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2526839"/>
            <a:ext cx="857432" cy="1629123"/>
          </a:xfrm>
          <a:prstGeom prst="rect">
            <a:avLst/>
          </a:prstGeom>
          <a:noFill/>
          <a:extLst>
            <a:ext uri="{909E8E84-426E-40DD-AFC4-6F175D3DCCD1}">
              <a14:hiddenFill xmlns:a14="http://schemas.microsoft.com/office/drawing/2010/main">
                <a:solidFill>
                  <a:srgbClr val="FFFFFF"/>
                </a:solidFill>
              </a14:hiddenFill>
            </a:ext>
          </a:extLst>
        </p:spPr>
      </p:pic>
      <p:sp>
        <p:nvSpPr>
          <p:cNvPr id="61" name="AutoShape 105"/>
          <p:cNvSpPr>
            <a:spLocks noChangeArrowheads="1"/>
          </p:cNvSpPr>
          <p:nvPr/>
        </p:nvSpPr>
        <p:spPr bwMode="auto">
          <a:xfrm>
            <a:off x="6653348" y="4618598"/>
            <a:ext cx="2101422" cy="1471684"/>
          </a:xfrm>
          <a:prstGeom prst="wedgeRoundRectCallout">
            <a:avLst>
              <a:gd name="adj1" fmla="val -52562"/>
              <a:gd name="adj2" fmla="val -141530"/>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smtClean="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pic>
        <p:nvPicPr>
          <p:cNvPr id="62" name="Picture 2" descr="C:\Users\FGJ\AppData\Roaming\Tencent\Users\794460205\QQ\WinTemp\RichOle\K}WJU}BAW[H[QK[JSTCNNA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9413" y="4841439"/>
            <a:ext cx="1929292" cy="108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5528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3.</a:t>
            </a:r>
            <a:r>
              <a:rPr lang="zh-CN" altLang="en-US" sz="2800" b="1" dirty="0" smtClean="0">
                <a:solidFill>
                  <a:srgbClr val="FFFFFF"/>
                </a:solidFill>
                <a:latin typeface="Times New Roman" pitchFamily="18" charset="0"/>
                <a:ea typeface="黑体" pitchFamily="49" charset="-122"/>
                <a:cs typeface="Times New Roman" pitchFamily="18" charset="0"/>
              </a:rPr>
              <a:t>推理引擎接口</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129" name="Picture 9" descr="D:\basic tool\QQ\文档\794460205\Image\V80W4FCWR67A159ZC6(M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222" y="3679876"/>
            <a:ext cx="726763" cy="29974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D:\basic tool\QQ\文档\794460205\Image\]EYY03$7)IUL2_$DXFKX)Q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154" y="3722482"/>
            <a:ext cx="633244" cy="24288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3474" y="3686469"/>
            <a:ext cx="1430749" cy="46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21989" y="3779817"/>
            <a:ext cx="1735063" cy="369332"/>
          </a:xfrm>
          <a:prstGeom prst="rect">
            <a:avLst/>
          </a:prstGeom>
          <a:noFill/>
        </p:spPr>
        <p:txBody>
          <a:bodyPr wrap="square" rtlCol="0">
            <a:spAutoFit/>
          </a:bodyPr>
          <a:lstStyle/>
          <a:p>
            <a:r>
              <a:rPr lang="zh-CN" altLang="en-US" dirty="0" smtClean="0"/>
              <a:t>语言平台各异</a:t>
            </a:r>
            <a:endParaRPr lang="zh-CN" altLang="en-US" dirty="0"/>
          </a:p>
        </p:txBody>
      </p:sp>
      <p:pic>
        <p:nvPicPr>
          <p:cNvPr id="12" name="Picture 1" descr="C:\Users\FGJ\AppData\Roaming\Tencent\Users\794460205\QQ\WinTemp\RichOle\V$5}{0S`L0N10G@_L{4KCH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65" y="4631762"/>
            <a:ext cx="2327055" cy="1714652"/>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3419872" y="4797152"/>
            <a:ext cx="4572000" cy="1200329"/>
          </a:xfrm>
          <a:prstGeom prst="rect">
            <a:avLst/>
          </a:prstGeom>
        </p:spPr>
        <p:txBody>
          <a:bodyPr>
            <a:spAutoFit/>
          </a:bodyPr>
          <a:lstStyle/>
          <a:p>
            <a:r>
              <a:rPr lang="en-US" altLang="zh-CN" dirty="0" smtClean="0"/>
              <a:t>WebService</a:t>
            </a:r>
            <a:r>
              <a:rPr lang="zh-CN" altLang="en-US" dirty="0"/>
              <a:t>是一个</a:t>
            </a:r>
            <a:r>
              <a:rPr lang="en-US" altLang="zh-CN" dirty="0"/>
              <a:t>SOA</a:t>
            </a:r>
            <a:r>
              <a:rPr lang="zh-CN" altLang="en-US" dirty="0"/>
              <a:t>（面向服务的编程）的架构，它是不依赖于</a:t>
            </a:r>
            <a:r>
              <a:rPr lang="zh-CN" altLang="en-US" dirty="0" smtClean="0"/>
              <a:t>语言、平台</a:t>
            </a:r>
            <a:r>
              <a:rPr lang="zh-CN" altLang="en-US" dirty="0"/>
              <a:t>，可以</a:t>
            </a:r>
            <a:r>
              <a:rPr lang="zh-CN" altLang="en-US" dirty="0" smtClean="0"/>
              <a:t>实现通过</a:t>
            </a:r>
            <a:r>
              <a:rPr lang="en-US" altLang="zh-CN" dirty="0"/>
              <a:t>Internet</a:t>
            </a:r>
            <a:r>
              <a:rPr lang="zh-CN" altLang="en-US" dirty="0"/>
              <a:t>进行基于</a:t>
            </a:r>
            <a:r>
              <a:rPr lang="en-US" altLang="zh-CN" dirty="0"/>
              <a:t>Http</a:t>
            </a:r>
            <a:r>
              <a:rPr lang="zh-CN" altLang="en-US" dirty="0"/>
              <a:t>协议的网络应用间的交互</a:t>
            </a:r>
          </a:p>
        </p:txBody>
      </p:sp>
      <p:pic>
        <p:nvPicPr>
          <p:cNvPr id="5122" name="Picture 2" descr="D:\毕设\pictrute\安防.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0539" y="1844824"/>
            <a:ext cx="1750316" cy="152854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FGJ\AppData\Roaming\Tencent\Users\794460205\QQ\WinTemp\RichOle\CK)I2UB]C2PR4R`$AR`FCD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61859" y="1844823"/>
            <a:ext cx="2335624" cy="15285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418622" y="1287372"/>
            <a:ext cx="1820455" cy="307777"/>
          </a:xfrm>
          <a:prstGeom prst="rect">
            <a:avLst/>
          </a:prstGeom>
          <a:noFill/>
        </p:spPr>
        <p:txBody>
          <a:bodyPr wrap="square" rtlCol="0">
            <a:spAutoFit/>
          </a:bodyPr>
          <a:lstStyle/>
          <a:p>
            <a:r>
              <a:rPr lang="zh-CN" altLang="en-US" sz="1400" dirty="0" smtClean="0"/>
              <a:t>人工神经网络</a:t>
            </a:r>
            <a:endParaRPr lang="zh-CN" altLang="en-US" sz="1400" dirty="0"/>
          </a:p>
        </p:txBody>
      </p:sp>
      <p:sp>
        <p:nvSpPr>
          <p:cNvPr id="3" name="TextBox 2"/>
          <p:cNvSpPr txBox="1"/>
          <p:nvPr/>
        </p:nvSpPr>
        <p:spPr>
          <a:xfrm>
            <a:off x="4816246" y="1330639"/>
            <a:ext cx="1584176" cy="307777"/>
          </a:xfrm>
          <a:prstGeom prst="rect">
            <a:avLst/>
          </a:prstGeom>
          <a:noFill/>
        </p:spPr>
        <p:txBody>
          <a:bodyPr wrap="square" rtlCol="0">
            <a:spAutoFit/>
          </a:bodyPr>
          <a:lstStyle>
            <a:defPPr>
              <a:defRPr lang="zh-CN"/>
            </a:defPPr>
            <a:lvl1pPr>
              <a:defRPr sz="1400"/>
            </a:lvl1pPr>
          </a:lstStyle>
          <a:p>
            <a:r>
              <a:rPr lang="zh-CN" altLang="en-US" dirty="0"/>
              <a:t>贝叶斯网络</a:t>
            </a:r>
          </a:p>
        </p:txBody>
      </p:sp>
      <p:sp>
        <p:nvSpPr>
          <p:cNvPr id="5" name="TextBox 4"/>
          <p:cNvSpPr txBox="1"/>
          <p:nvPr/>
        </p:nvSpPr>
        <p:spPr>
          <a:xfrm>
            <a:off x="7207336" y="1410483"/>
            <a:ext cx="1224136" cy="307777"/>
          </a:xfrm>
          <a:prstGeom prst="rect">
            <a:avLst/>
          </a:prstGeom>
          <a:noFill/>
        </p:spPr>
        <p:txBody>
          <a:bodyPr wrap="square" rtlCol="0">
            <a:spAutoFit/>
          </a:bodyPr>
          <a:lstStyle/>
          <a:p>
            <a:r>
              <a:rPr lang="zh-CN" altLang="en-US" sz="1400" dirty="0"/>
              <a:t>决策树</a:t>
            </a:r>
          </a:p>
        </p:txBody>
      </p:sp>
      <p:pic>
        <p:nvPicPr>
          <p:cNvPr id="5125" name="Picture 5" descr="C:\Users\FGJ\AppData\Roaming\Tencent\Users\794460205\QQ\WinTemp\RichOle\%6}CWB4@(E(QA~N@2DX01X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7336" y="1844824"/>
            <a:ext cx="1421565" cy="191549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53721" y="1268760"/>
            <a:ext cx="1735063" cy="369332"/>
          </a:xfrm>
          <a:prstGeom prst="rect">
            <a:avLst/>
          </a:prstGeom>
          <a:noFill/>
        </p:spPr>
        <p:txBody>
          <a:bodyPr wrap="square" rtlCol="0">
            <a:spAutoFit/>
          </a:bodyPr>
          <a:lstStyle/>
          <a:p>
            <a:r>
              <a:rPr lang="zh-CN" altLang="en-US" dirty="0" smtClean="0"/>
              <a:t>推理方法多种</a:t>
            </a:r>
            <a:endParaRPr lang="zh-CN" altLang="en-US" dirty="0"/>
          </a:p>
        </p:txBody>
      </p:sp>
    </p:spTree>
    <p:extLst>
      <p:ext uri="{BB962C8B-B14F-4D97-AF65-F5344CB8AC3E}">
        <p14:creationId xmlns:p14="http://schemas.microsoft.com/office/powerpoint/2010/main" val="30941007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19</a:t>
            </a:fld>
            <a:endParaRPr lang="en-US" altLang="zh-CN" dirty="0"/>
          </a:p>
        </p:txBody>
      </p:sp>
      <p:sp>
        <p:nvSpPr>
          <p:cNvPr id="3"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4.</a:t>
            </a:r>
            <a:r>
              <a:rPr lang="zh-CN" altLang="en-US" sz="2800" b="1" dirty="0" smtClean="0">
                <a:solidFill>
                  <a:srgbClr val="FFFFFF"/>
                </a:solidFill>
                <a:latin typeface="Times New Roman" pitchFamily="18" charset="0"/>
                <a:ea typeface="黑体" pitchFamily="49" charset="-122"/>
                <a:cs typeface="Times New Roman" pitchFamily="18" charset="0"/>
              </a:rPr>
              <a:t>数据交互模块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7" name="AutoShape 14"/>
          <p:cNvSpPr>
            <a:spLocks noChangeArrowheads="1"/>
          </p:cNvSpPr>
          <p:nvPr/>
        </p:nvSpPr>
        <p:spPr bwMode="gray">
          <a:xfrm rot="5400000">
            <a:off x="2152262" y="2835100"/>
            <a:ext cx="1002937" cy="1675757"/>
          </a:xfrm>
          <a:prstGeom prst="upArrow">
            <a:avLst>
              <a:gd name="adj1" fmla="val 63898"/>
              <a:gd name="adj2" fmla="val 85770"/>
            </a:avLst>
          </a:prstGeom>
          <a:gradFill rotWithShape="1">
            <a:gsLst>
              <a:gs pos="0">
                <a:srgbClr val="6FC5E3"/>
              </a:gs>
              <a:gs pos="100000">
                <a:srgbClr val="00339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itchFamily="34" charset="0"/>
            </a:endParaRPr>
          </a:p>
        </p:txBody>
      </p:sp>
      <p:sp>
        <p:nvSpPr>
          <p:cNvPr id="18" name="TextBox 17"/>
          <p:cNvSpPr txBox="1"/>
          <p:nvPr/>
        </p:nvSpPr>
        <p:spPr>
          <a:xfrm>
            <a:off x="611560" y="1402704"/>
            <a:ext cx="2348720"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数据交换格式</a:t>
            </a:r>
            <a:endParaRPr lang="zh-CN" altLang="en-US" dirty="0"/>
          </a:p>
        </p:txBody>
      </p:sp>
      <p:sp>
        <p:nvSpPr>
          <p:cNvPr id="19" name="TextBox 18"/>
          <p:cNvSpPr txBox="1"/>
          <p:nvPr/>
        </p:nvSpPr>
        <p:spPr>
          <a:xfrm>
            <a:off x="310264" y="2934315"/>
            <a:ext cx="1475656" cy="1477328"/>
          </a:xfrm>
          <a:prstGeom prst="rect">
            <a:avLst/>
          </a:prstGeom>
          <a:noFill/>
        </p:spPr>
        <p:txBody>
          <a:bodyPr wrap="square" rtlCol="0">
            <a:spAutoFit/>
          </a:bodyPr>
          <a:lstStyle/>
          <a:p>
            <a:r>
              <a:rPr lang="zh-CN" altLang="en-US" dirty="0" smtClean="0"/>
              <a:t>数据交互模块需要对外提供统一接口，屏蔽内部数据细节</a:t>
            </a:r>
            <a:endParaRPr lang="zh-CN" altLang="en-US" dirty="0"/>
          </a:p>
        </p:txBody>
      </p:sp>
      <p:grpSp>
        <p:nvGrpSpPr>
          <p:cNvPr id="20" name="组合 19"/>
          <p:cNvGrpSpPr/>
          <p:nvPr/>
        </p:nvGrpSpPr>
        <p:grpSpPr>
          <a:xfrm>
            <a:off x="3730685" y="1592916"/>
            <a:ext cx="2155857" cy="1737689"/>
            <a:chOff x="899592" y="1772816"/>
            <a:chExt cx="6991350" cy="1994841"/>
          </a:xfrm>
          <a:solidFill>
            <a:schemeClr val="accent2">
              <a:lumMod val="75000"/>
            </a:schemeClr>
          </a:solidFill>
          <a:effectLst/>
        </p:grpSpPr>
        <p:sp>
          <p:nvSpPr>
            <p:cNvPr id="21"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22"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23" name="Rectangle 6"/>
            <p:cNvSpPr>
              <a:spLocks noChangeArrowheads="1"/>
            </p:cNvSpPr>
            <p:nvPr/>
          </p:nvSpPr>
          <p:spPr bwMode="gray">
            <a:xfrm>
              <a:off x="1078980" y="1944089"/>
              <a:ext cx="6629400" cy="1624881"/>
            </a:xfrm>
            <a:prstGeom prst="rect">
              <a:avLst/>
            </a:prstGeom>
            <a:grpFill/>
            <a:ln w="9525">
              <a:noFill/>
              <a:miter lim="800000"/>
              <a:headEnd/>
              <a:tailEnd/>
            </a:ln>
            <a:effectLst/>
          </p:spPr>
          <p:txBody>
            <a:bodyPr anchor="ctr"/>
            <a:lstStyle/>
            <a:p>
              <a:pPr algn="ctr">
                <a:lnSpc>
                  <a:spcPts val="2800"/>
                </a:lnSpc>
              </a:pPr>
              <a:r>
                <a:rPr lang="en-US" altLang="zh-CN" sz="1400" dirty="0">
                  <a:solidFill>
                    <a:srgbClr val="FFFFCC"/>
                  </a:solidFill>
                  <a:ea typeface="宋体" pitchFamily="2" charset="-122"/>
                </a:rPr>
                <a:t>XML</a:t>
              </a:r>
              <a:endParaRPr lang="en-US" altLang="zh-CN" sz="1400" dirty="0" smtClean="0">
                <a:solidFill>
                  <a:srgbClr val="FFFFCC"/>
                </a:solidFill>
                <a:ea typeface="宋体" pitchFamily="2" charset="-122"/>
              </a:endParaRPr>
            </a:p>
            <a:p>
              <a:pPr marL="285750" indent="-285750">
                <a:lnSpc>
                  <a:spcPts val="2800"/>
                </a:lnSpc>
                <a:buFont typeface="Wingdings" pitchFamily="2" charset="2"/>
                <a:buChar char="Ø"/>
              </a:pPr>
              <a:r>
                <a:rPr lang="zh-CN" altLang="en-US" sz="1100" dirty="0" smtClean="0">
                  <a:solidFill>
                    <a:srgbClr val="FFFFFF"/>
                  </a:solidFill>
                  <a:ea typeface="宋体" pitchFamily="2" charset="-122"/>
                </a:rPr>
                <a:t>文件庞大、传输占带宽</a:t>
              </a:r>
              <a:endParaRPr lang="en-US" altLang="zh-CN" sz="1100" dirty="0" smtClean="0">
                <a:solidFill>
                  <a:srgbClr val="FFFFFF"/>
                </a:solidFill>
                <a:ea typeface="宋体" pitchFamily="2" charset="-122"/>
              </a:endParaRPr>
            </a:p>
            <a:p>
              <a:pPr marL="285750" indent="-285750">
                <a:lnSpc>
                  <a:spcPts val="2800"/>
                </a:lnSpc>
                <a:buFont typeface="Wingdings" pitchFamily="2" charset="2"/>
                <a:buChar char="Ø"/>
              </a:pPr>
              <a:r>
                <a:rPr lang="zh-CN" altLang="en-US" sz="1100" dirty="0">
                  <a:solidFill>
                    <a:srgbClr val="FFFFFF"/>
                  </a:solidFill>
                  <a:ea typeface="宋体" pitchFamily="2" charset="-122"/>
                </a:rPr>
                <a:t>格式</a:t>
              </a:r>
              <a:r>
                <a:rPr lang="zh-CN" altLang="en-US" sz="1100" dirty="0" smtClean="0">
                  <a:solidFill>
                    <a:srgbClr val="FFFFFF"/>
                  </a:solidFill>
                  <a:ea typeface="宋体" pitchFamily="2" charset="-122"/>
                </a:rPr>
                <a:t>复杂，解析</a:t>
              </a:r>
              <a:r>
                <a:rPr lang="zh-CN" altLang="en-US" sz="1100" dirty="0">
                  <a:solidFill>
                    <a:srgbClr val="FFFFFF"/>
                  </a:solidFill>
                  <a:ea typeface="宋体" pitchFamily="2" charset="-122"/>
                </a:rPr>
                <a:t>耗时</a:t>
              </a:r>
              <a:endParaRPr lang="en-US" altLang="zh-CN" sz="1100" dirty="0">
                <a:solidFill>
                  <a:srgbClr val="FFFFFF"/>
                </a:solidFill>
                <a:ea typeface="宋体" pitchFamily="2" charset="-122"/>
              </a:endParaRPr>
            </a:p>
          </p:txBody>
        </p:sp>
      </p:grpSp>
      <p:grpSp>
        <p:nvGrpSpPr>
          <p:cNvPr id="24" name="组合 23"/>
          <p:cNvGrpSpPr/>
          <p:nvPr/>
        </p:nvGrpSpPr>
        <p:grpSpPr>
          <a:xfrm>
            <a:off x="3618952" y="3882219"/>
            <a:ext cx="2400874" cy="1674607"/>
            <a:chOff x="918642" y="3953239"/>
            <a:chExt cx="6991350" cy="1996041"/>
          </a:xfrm>
          <a:solidFill>
            <a:schemeClr val="accent2">
              <a:lumMod val="40000"/>
              <a:lumOff val="60000"/>
            </a:schemeClr>
          </a:solidFill>
          <a:effectLst/>
        </p:grpSpPr>
        <p:sp>
          <p:nvSpPr>
            <p:cNvPr id="25" name="Freeform 7"/>
            <p:cNvSpPr>
              <a:spLocks/>
            </p:cNvSpPr>
            <p:nvPr/>
          </p:nvSpPr>
          <p:spPr bwMode="gray">
            <a:xfrm>
              <a:off x="918642" y="4959280"/>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26" name="Freeform 8"/>
            <p:cNvSpPr>
              <a:spLocks/>
            </p:cNvSpPr>
            <p:nvPr/>
          </p:nvSpPr>
          <p:spPr bwMode="gray">
            <a:xfrm rot="10800000">
              <a:off x="5985942" y="3953239"/>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27" name="Rectangle 9"/>
            <p:cNvSpPr>
              <a:spLocks noChangeArrowheads="1"/>
            </p:cNvSpPr>
            <p:nvPr/>
          </p:nvSpPr>
          <p:spPr bwMode="gray">
            <a:xfrm>
              <a:off x="1104818" y="4130800"/>
              <a:ext cx="6629400" cy="1624881"/>
            </a:xfrm>
            <a:prstGeom prst="rect">
              <a:avLst/>
            </a:prstGeom>
            <a:grpFill/>
            <a:ln w="9525">
              <a:noFill/>
              <a:miter lim="800000"/>
              <a:headEnd/>
              <a:tailEnd/>
            </a:ln>
            <a:effectLst/>
          </p:spPr>
          <p:txBody>
            <a:bodyPr anchor="ctr"/>
            <a:lstStyle/>
            <a:p>
              <a:pPr eaLnBrk="0" hangingPunct="0">
                <a:lnSpc>
                  <a:spcPts val="2800"/>
                </a:lnSpc>
              </a:pPr>
              <a:r>
                <a:rPr lang="en-US" altLang="zh-CN" sz="1200" dirty="0" smtClean="0">
                  <a:solidFill>
                    <a:srgbClr val="FFFFFF"/>
                  </a:solidFill>
                  <a:ea typeface="宋体" pitchFamily="2" charset="-122"/>
                </a:rPr>
                <a:t>                     JSON</a:t>
              </a:r>
            </a:p>
            <a:p>
              <a:pPr marL="285750" indent="-285750" eaLnBrk="0" hangingPunct="0">
                <a:lnSpc>
                  <a:spcPts val="2800"/>
                </a:lnSpc>
                <a:buFont typeface="Wingdings" pitchFamily="2" charset="2"/>
                <a:buChar char="Ø"/>
              </a:pPr>
              <a:r>
                <a:rPr lang="zh-CN" altLang="en-US" sz="1200" dirty="0" smtClean="0">
                  <a:solidFill>
                    <a:srgbClr val="FFFFFF"/>
                  </a:solidFill>
                  <a:ea typeface="宋体" pitchFamily="2" charset="-122"/>
                </a:rPr>
                <a:t>格式简单，解析速度快</a:t>
              </a:r>
              <a:endParaRPr lang="en-US" altLang="zh-CN" sz="1200" dirty="0" smtClean="0">
                <a:solidFill>
                  <a:srgbClr val="FFFFFF"/>
                </a:solidFill>
                <a:ea typeface="宋体" pitchFamily="2" charset="-122"/>
              </a:endParaRPr>
            </a:p>
            <a:p>
              <a:pPr marL="285750" indent="-285750" eaLnBrk="0" hangingPunct="0">
                <a:lnSpc>
                  <a:spcPts val="2800"/>
                </a:lnSpc>
                <a:buFont typeface="Wingdings" pitchFamily="2" charset="2"/>
                <a:buChar char="Ø"/>
              </a:pPr>
              <a:r>
                <a:rPr lang="zh-CN" altLang="en-US" sz="1200" dirty="0" smtClean="0">
                  <a:solidFill>
                    <a:srgbClr val="FFFFFF"/>
                  </a:solidFill>
                  <a:ea typeface="宋体" pitchFamily="2" charset="-122"/>
                </a:rPr>
                <a:t>轻量级文件，占用带宽小</a:t>
              </a:r>
              <a:endParaRPr lang="en-US" altLang="zh-CN" sz="1200" dirty="0" smtClean="0">
                <a:solidFill>
                  <a:srgbClr val="FFFFFF"/>
                </a:solidFill>
                <a:ea typeface="宋体" pitchFamily="2" charset="-122"/>
              </a:endParaRPr>
            </a:p>
          </p:txBody>
        </p:sp>
      </p:grpSp>
      <p:sp>
        <p:nvSpPr>
          <p:cNvPr id="28" name="TextBox 27"/>
          <p:cNvSpPr txBox="1"/>
          <p:nvPr/>
        </p:nvSpPr>
        <p:spPr>
          <a:xfrm>
            <a:off x="1835425" y="3329706"/>
            <a:ext cx="1656184" cy="646331"/>
          </a:xfrm>
          <a:prstGeom prst="rect">
            <a:avLst/>
          </a:prstGeom>
          <a:noFill/>
        </p:spPr>
        <p:txBody>
          <a:bodyPr wrap="square" rtlCol="0">
            <a:spAutoFit/>
          </a:bodyPr>
          <a:lstStyle/>
          <a:p>
            <a:r>
              <a:rPr lang="zh-CN" altLang="en-US" dirty="0"/>
              <a:t>通用的</a:t>
            </a:r>
            <a:r>
              <a:rPr lang="zh-CN" altLang="en-US" dirty="0" smtClean="0"/>
              <a:t>数据</a:t>
            </a:r>
            <a:endParaRPr lang="en-US" altLang="zh-CN" dirty="0" smtClean="0"/>
          </a:p>
          <a:p>
            <a:r>
              <a:rPr lang="zh-CN" altLang="en-US" dirty="0" smtClean="0"/>
              <a:t>交换</a:t>
            </a:r>
            <a:r>
              <a:rPr lang="zh-CN" altLang="en-US" dirty="0"/>
              <a:t>格式</a:t>
            </a:r>
          </a:p>
        </p:txBody>
      </p:sp>
      <p:sp>
        <p:nvSpPr>
          <p:cNvPr id="5" name="矩形 4"/>
          <p:cNvSpPr/>
          <p:nvPr/>
        </p:nvSpPr>
        <p:spPr>
          <a:xfrm>
            <a:off x="6804248" y="3330605"/>
            <a:ext cx="1390124" cy="369332"/>
          </a:xfrm>
          <a:prstGeom prst="rect">
            <a:avLst/>
          </a:prstGeom>
        </p:spPr>
        <p:txBody>
          <a:bodyPr wrap="none">
            <a:spAutoFit/>
          </a:bodyPr>
          <a:lstStyle/>
          <a:p>
            <a:r>
              <a:rPr lang="en-US" altLang="zh-CN" dirty="0" smtClean="0"/>
              <a:t>7527</a:t>
            </a:r>
            <a:r>
              <a:rPr lang="zh-CN" altLang="en-US" dirty="0" smtClean="0"/>
              <a:t>个</a:t>
            </a:r>
            <a:r>
              <a:rPr lang="zh-CN" altLang="en-US" dirty="0"/>
              <a:t>字符</a:t>
            </a:r>
          </a:p>
        </p:txBody>
      </p:sp>
      <p:sp>
        <p:nvSpPr>
          <p:cNvPr id="6" name="矩形 5"/>
          <p:cNvSpPr/>
          <p:nvPr/>
        </p:nvSpPr>
        <p:spPr>
          <a:xfrm>
            <a:off x="6804248" y="6068981"/>
            <a:ext cx="1159292" cy="369332"/>
          </a:xfrm>
          <a:prstGeom prst="rect">
            <a:avLst/>
          </a:prstGeom>
        </p:spPr>
        <p:txBody>
          <a:bodyPr wrap="none">
            <a:spAutoFit/>
          </a:bodyPr>
          <a:lstStyle/>
          <a:p>
            <a:r>
              <a:rPr lang="en-US" altLang="zh-CN" dirty="0" smtClean="0"/>
              <a:t>4946</a:t>
            </a:r>
            <a:r>
              <a:rPr lang="zh-CN" altLang="en-US" dirty="0" smtClean="0"/>
              <a:t>字符</a:t>
            </a:r>
            <a:endParaRPr lang="zh-CN" altLang="en-US" dirty="0"/>
          </a:p>
        </p:txBody>
      </p:sp>
      <p:pic>
        <p:nvPicPr>
          <p:cNvPr id="3074" name="Picture 2" descr="C:\Users\FGJ\AppData\Roaming\Tencent\Users\794460205\QQ\WinTemp\RichOle\QAS@FI}(TS}R$$R)@7M)F(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9448" y="1119725"/>
            <a:ext cx="1123861" cy="224800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FGJ\AppData\Roaming\Tencent\Users\794460205\QQ\WinTemp\RichOle\2YYD0H`B}L5GUVVPWF3~ND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8344" y="1177756"/>
            <a:ext cx="1305272" cy="21319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9652" y="5925655"/>
            <a:ext cx="4248472" cy="646331"/>
          </a:xfrm>
          <a:prstGeom prst="rect">
            <a:avLst/>
          </a:prstGeom>
          <a:noFill/>
        </p:spPr>
        <p:txBody>
          <a:bodyPr wrap="square" rtlCol="0">
            <a:spAutoFit/>
          </a:bodyPr>
          <a:lstStyle/>
          <a:p>
            <a:r>
              <a:rPr lang="zh-CN" altLang="en-US" dirty="0" smtClean="0"/>
              <a:t>根据老年痴呆症一次问诊过程收集的数据分别用</a:t>
            </a:r>
            <a:r>
              <a:rPr lang="en-US" altLang="zh-CN" dirty="0" smtClean="0"/>
              <a:t>xml</a:t>
            </a:r>
            <a:r>
              <a:rPr lang="zh-CN" altLang="en-US" dirty="0" smtClean="0"/>
              <a:t>格式和</a:t>
            </a:r>
            <a:r>
              <a:rPr lang="en-US" altLang="zh-CN" dirty="0" err="1" smtClean="0"/>
              <a:t>Json</a:t>
            </a:r>
            <a:r>
              <a:rPr lang="zh-CN" altLang="en-US" dirty="0" smtClean="0"/>
              <a:t>格式表示</a:t>
            </a:r>
            <a:endParaRPr lang="zh-CN" altLang="en-US" dirty="0"/>
          </a:p>
        </p:txBody>
      </p:sp>
      <p:sp>
        <p:nvSpPr>
          <p:cNvPr id="7" name="TextBox 6"/>
          <p:cNvSpPr txBox="1"/>
          <p:nvPr/>
        </p:nvSpPr>
        <p:spPr>
          <a:xfrm>
            <a:off x="7075461" y="2024106"/>
            <a:ext cx="592883" cy="369332"/>
          </a:xfrm>
          <a:prstGeom prst="rect">
            <a:avLst/>
          </a:prstGeom>
          <a:noFill/>
        </p:spPr>
        <p:txBody>
          <a:bodyPr wrap="square" rtlCol="0">
            <a:spAutoFit/>
          </a:bodyPr>
          <a:lstStyle/>
          <a:p>
            <a:r>
              <a:rPr lang="en-US" altLang="zh-CN" dirty="0" smtClean="0"/>
              <a:t>…</a:t>
            </a:r>
            <a:endParaRPr lang="zh-CN" altLang="en-US" dirty="0"/>
          </a:p>
        </p:txBody>
      </p:sp>
      <p:pic>
        <p:nvPicPr>
          <p:cNvPr id="3076" name="Picture 4" descr="C:\Users\FGJ\AppData\Roaming\Tencent\Users\794460205\QQ\WinTemp\RichOle\%GIJRD_2S0T{9}X9HK`4ICI.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1963" y="3658482"/>
            <a:ext cx="1121346" cy="228034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FGJ\AppData\Roaming\Tencent\Users\794460205\QQ\WinTemp\RichOle\GR6UQSU5V2GP~`D(OR6Y)N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9310" y="3731957"/>
            <a:ext cx="1393170" cy="220687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994343" y="4411643"/>
            <a:ext cx="592883" cy="369332"/>
          </a:xfrm>
          <a:prstGeom prst="rect">
            <a:avLst/>
          </a:prstGeom>
          <a:noFill/>
        </p:spPr>
        <p:txBody>
          <a:bodyPr wrap="square" rtlCol="0">
            <a:spAutoFit/>
          </a:bodyPr>
          <a:lstStyle/>
          <a:p>
            <a:r>
              <a:rPr lang="en-US" altLang="zh-CN" dirty="0" smtClean="0"/>
              <a:t>…</a:t>
            </a:r>
            <a:endParaRPr lang="zh-CN" altLang="en-US" dirty="0"/>
          </a:p>
        </p:txBody>
      </p:sp>
    </p:spTree>
    <p:extLst>
      <p:ext uri="{BB962C8B-B14F-4D97-AF65-F5344CB8AC3E}">
        <p14:creationId xmlns:p14="http://schemas.microsoft.com/office/powerpoint/2010/main" val="31593509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3498850" y="1866999"/>
            <a:ext cx="4883150" cy="428625"/>
          </a:xfrm>
          <a:prstGeom prst="rect">
            <a:avLst/>
          </a:prstGeom>
          <a:solidFill>
            <a:schemeClr val="accent1">
              <a:lumMod val="9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面向社区的疾病诊断决策支持系统设计与开发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18436" name="Group 4"/>
          <p:cNvGrpSpPr>
            <a:grpSpLocks/>
          </p:cNvGrpSpPr>
          <p:nvPr/>
        </p:nvGrpSpPr>
        <p:grpSpPr bwMode="auto">
          <a:xfrm>
            <a:off x="3176588" y="4103786"/>
            <a:ext cx="5205412" cy="571500"/>
            <a:chOff x="3176558" y="3957654"/>
            <a:chExt cx="5205442" cy="571504"/>
          </a:xfrm>
        </p:grpSpPr>
        <p:sp>
          <p:nvSpPr>
            <p:cNvPr id="33" name="矩形 32"/>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70"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32" name="菱形 31"/>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18437" name="Group 2"/>
          <p:cNvGrpSpPr>
            <a:grpSpLocks/>
          </p:cNvGrpSpPr>
          <p:nvPr/>
        </p:nvGrpSpPr>
        <p:grpSpPr bwMode="auto">
          <a:xfrm>
            <a:off x="3176588" y="2565499"/>
            <a:ext cx="5205412" cy="571500"/>
            <a:chOff x="3176558" y="2386018"/>
            <a:chExt cx="5205442" cy="571504"/>
          </a:xfrm>
        </p:grpSpPr>
        <p:sp>
          <p:nvSpPr>
            <p:cNvPr id="20" name="矩形 19"/>
            <p:cNvSpPr/>
            <p:nvPr/>
          </p:nvSpPr>
          <p:spPr bwMode="auto">
            <a:xfrm>
              <a:off x="3498822" y="2457455"/>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21" name="菱形 20"/>
            <p:cNvSpPr/>
            <p:nvPr/>
          </p:nvSpPr>
          <p:spPr bwMode="auto">
            <a:xfrm>
              <a:off x="3176558" y="2386018"/>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18468" name="TextBox 36"/>
            <p:cNvSpPr txBox="1">
              <a:spLocks noChangeArrowheads="1"/>
            </p:cNvSpPr>
            <p:nvPr/>
          </p:nvSpPr>
          <p:spPr bwMode="auto">
            <a:xfrm>
              <a:off x="3733800" y="2487657"/>
              <a:ext cx="43665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18438" name="Group 3"/>
          <p:cNvGrpSpPr>
            <a:grpSpLocks/>
          </p:cNvGrpSpPr>
          <p:nvPr/>
        </p:nvGrpSpPr>
        <p:grpSpPr bwMode="auto">
          <a:xfrm>
            <a:off x="3176588" y="3335435"/>
            <a:ext cx="5281612" cy="571500"/>
            <a:chOff x="3176558" y="3171836"/>
            <a:chExt cx="5281642" cy="571504"/>
          </a:xfrm>
        </p:grpSpPr>
        <p:sp>
          <p:nvSpPr>
            <p:cNvPr id="30" name="矩形 29"/>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26" name="菱形 25"/>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18463"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a:t>
            </a:fld>
            <a:endParaRPr lang="en-US" altLang="zh-CN" smtClean="0">
              <a:solidFill>
                <a:srgbClr val="000000"/>
              </a:solidFill>
              <a:latin typeface="Arial" charset="0"/>
            </a:endParaRPr>
          </a:p>
        </p:txBody>
      </p:sp>
      <p:sp>
        <p:nvSpPr>
          <p:cNvPr id="1844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18444" name="Group 5"/>
          <p:cNvGrpSpPr>
            <a:grpSpLocks/>
          </p:cNvGrpSpPr>
          <p:nvPr/>
        </p:nvGrpSpPr>
        <p:grpSpPr bwMode="auto">
          <a:xfrm>
            <a:off x="3176588" y="4873724"/>
            <a:ext cx="5205412" cy="571500"/>
            <a:chOff x="3176558" y="4724400"/>
            <a:chExt cx="5205442" cy="571504"/>
          </a:xfrm>
        </p:grpSpPr>
        <p:sp>
          <p:nvSpPr>
            <p:cNvPr id="22"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55"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24"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35" name="菱形 34"/>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72669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bwMode="auto">
          <a:xfrm>
            <a:off x="6423516" y="2141248"/>
            <a:ext cx="980786" cy="1742388"/>
          </a:xfrm>
          <a:prstGeom prst="roundRect">
            <a:avLst/>
          </a:prstGeom>
          <a:solidFill>
            <a:schemeClr val="accent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dirty="0">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20</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5.</a:t>
            </a:r>
            <a:r>
              <a:rPr lang="zh-CN" altLang="en-US" sz="2800" b="1" dirty="0" smtClean="0">
                <a:solidFill>
                  <a:srgbClr val="FFFFFF"/>
                </a:solidFill>
                <a:latin typeface="Times New Roman" pitchFamily="18" charset="0"/>
                <a:ea typeface="黑体" pitchFamily="49" charset="-122"/>
                <a:cs typeface="Times New Roman" pitchFamily="18" charset="0"/>
              </a:rPr>
              <a:t>人机接口模块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457200" y="1281156"/>
            <a:ext cx="3070071"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数据录入展示组件</a:t>
            </a:r>
            <a:endParaRPr lang="zh-CN" altLang="en-US" dirty="0"/>
          </a:p>
        </p:txBody>
      </p:sp>
      <p:sp>
        <p:nvSpPr>
          <p:cNvPr id="16" name="圆角矩形 15"/>
          <p:cNvSpPr/>
          <p:nvPr/>
        </p:nvSpPr>
        <p:spPr bwMode="auto">
          <a:xfrm>
            <a:off x="3273853" y="1990886"/>
            <a:ext cx="2130380" cy="1892750"/>
          </a:xfrm>
          <a:prstGeom prst="roundRect">
            <a:avLst/>
          </a:prstGeom>
          <a:solidFill>
            <a:schemeClr val="accent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右箭头 16"/>
          <p:cNvSpPr/>
          <p:nvPr/>
        </p:nvSpPr>
        <p:spPr bwMode="auto">
          <a:xfrm>
            <a:off x="2340919" y="2354453"/>
            <a:ext cx="1023211" cy="36004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右箭头 21"/>
          <p:cNvSpPr/>
          <p:nvPr/>
        </p:nvSpPr>
        <p:spPr bwMode="auto">
          <a:xfrm rot="10800000">
            <a:off x="4083277" y="2846336"/>
            <a:ext cx="711256" cy="36004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518" y="2310184"/>
            <a:ext cx="77688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圆角矩形 23"/>
          <p:cNvSpPr/>
          <p:nvPr/>
        </p:nvSpPr>
        <p:spPr bwMode="auto">
          <a:xfrm>
            <a:off x="3487638" y="2202673"/>
            <a:ext cx="570672" cy="1159858"/>
          </a:xfrm>
          <a:prstGeom prst="roundRect">
            <a:avLst/>
          </a:prstGeom>
          <a:solidFill>
            <a:schemeClr val="accent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20" name="TextBox 19"/>
          <p:cNvSpPr txBox="1"/>
          <p:nvPr/>
        </p:nvSpPr>
        <p:spPr>
          <a:xfrm>
            <a:off x="6746228" y="2535601"/>
            <a:ext cx="432048" cy="923330"/>
          </a:xfrm>
          <a:prstGeom prst="rect">
            <a:avLst/>
          </a:prstGeom>
          <a:noFill/>
        </p:spPr>
        <p:txBody>
          <a:bodyPr wrap="square" rtlCol="0">
            <a:spAutoFit/>
          </a:bodyPr>
          <a:lstStyle/>
          <a:p>
            <a:r>
              <a:rPr lang="zh-CN" altLang="en-US" dirty="0" smtClean="0"/>
              <a:t>服务端</a:t>
            </a:r>
            <a:endParaRPr lang="zh-CN" altLang="en-US" dirty="0"/>
          </a:p>
        </p:txBody>
      </p:sp>
      <p:sp>
        <p:nvSpPr>
          <p:cNvPr id="29" name="右箭头 28"/>
          <p:cNvSpPr/>
          <p:nvPr/>
        </p:nvSpPr>
        <p:spPr bwMode="auto">
          <a:xfrm rot="10800000">
            <a:off x="5400304" y="2985917"/>
            <a:ext cx="1023211" cy="33242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21" name="TextBox 20"/>
          <p:cNvSpPr txBox="1"/>
          <p:nvPr/>
        </p:nvSpPr>
        <p:spPr>
          <a:xfrm>
            <a:off x="853959" y="2349807"/>
            <a:ext cx="1354857" cy="369332"/>
          </a:xfrm>
          <a:prstGeom prst="rect">
            <a:avLst/>
          </a:prstGeom>
          <a:noFill/>
        </p:spPr>
        <p:txBody>
          <a:bodyPr wrap="square" rtlCol="0">
            <a:spAutoFit/>
          </a:bodyPr>
          <a:lstStyle/>
          <a:p>
            <a:r>
              <a:rPr lang="zh-CN" altLang="en-US" dirty="0" smtClean="0"/>
              <a:t>输入数据</a:t>
            </a:r>
            <a:endParaRPr lang="zh-CN" altLang="en-US" dirty="0"/>
          </a:p>
        </p:txBody>
      </p: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133" y="4432427"/>
            <a:ext cx="1763433" cy="11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529977" y="5562118"/>
            <a:ext cx="1581885" cy="369332"/>
          </a:xfrm>
          <a:prstGeom prst="rect">
            <a:avLst/>
          </a:prstGeom>
          <a:noFill/>
        </p:spPr>
        <p:txBody>
          <a:bodyPr wrap="square" rtlCol="0">
            <a:spAutoFit/>
          </a:bodyPr>
          <a:lstStyle/>
          <a:p>
            <a:r>
              <a:rPr lang="zh-CN" altLang="en-US" dirty="0" smtClean="0"/>
              <a:t>整理数据需求</a:t>
            </a:r>
            <a:endParaRPr lang="zh-CN" altLang="en-US" dirty="0"/>
          </a:p>
        </p:txBody>
      </p:sp>
      <p:pic>
        <p:nvPicPr>
          <p:cNvPr id="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308" y="4477827"/>
            <a:ext cx="1329224" cy="101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2443151" y="5608284"/>
            <a:ext cx="2043515" cy="646331"/>
          </a:xfrm>
          <a:prstGeom prst="rect">
            <a:avLst/>
          </a:prstGeom>
          <a:noFill/>
        </p:spPr>
        <p:txBody>
          <a:bodyPr wrap="square" rtlCol="0">
            <a:spAutoFit/>
          </a:bodyPr>
          <a:lstStyle/>
          <a:p>
            <a:r>
              <a:rPr lang="zh-CN" altLang="en-US" dirty="0" smtClean="0"/>
              <a:t>使用工具设计诊断流程界面</a:t>
            </a:r>
            <a:endParaRPr lang="zh-CN" altLang="en-US" dirty="0"/>
          </a:p>
        </p:txBody>
      </p:sp>
      <p:sp>
        <p:nvSpPr>
          <p:cNvPr id="30" name="TextBox 29"/>
          <p:cNvSpPr txBox="1"/>
          <p:nvPr/>
        </p:nvSpPr>
        <p:spPr>
          <a:xfrm>
            <a:off x="6806725" y="5547349"/>
            <a:ext cx="1656184" cy="923330"/>
          </a:xfrm>
          <a:prstGeom prst="rect">
            <a:avLst/>
          </a:prstGeom>
          <a:noFill/>
        </p:spPr>
        <p:txBody>
          <a:bodyPr wrap="square" rtlCol="0">
            <a:spAutoFit/>
          </a:bodyPr>
          <a:lstStyle/>
          <a:p>
            <a:r>
              <a:rPr lang="zh-CN" altLang="en-US" dirty="0" smtClean="0"/>
              <a:t>系统调用组件打开文件展示界面</a:t>
            </a:r>
            <a:endParaRPr lang="zh-CN" altLang="en-US" dirty="0"/>
          </a:p>
        </p:txBody>
      </p:sp>
      <p:pic>
        <p:nvPicPr>
          <p:cNvPr id="31" name="Picture 4" descr="D:\basic tool\QQ\文档\794460205\Image\XFA]N@570W_3WUP2V{1(YJ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4973" y="4328054"/>
            <a:ext cx="1488950" cy="1186507"/>
          </a:xfrm>
          <a:prstGeom prst="rect">
            <a:avLst/>
          </a:prstGeom>
          <a:noFill/>
          <a:extLst>
            <a:ext uri="{909E8E84-426E-40DD-AFC4-6F175D3DCCD1}">
              <a14:hiddenFill xmlns:a14="http://schemas.microsoft.com/office/drawing/2010/main">
                <a:solidFill>
                  <a:srgbClr val="FFFFFF"/>
                </a:solidFill>
              </a14:hiddenFill>
            </a:ext>
          </a:extLst>
        </p:spPr>
      </p:pic>
      <p:sp>
        <p:nvSpPr>
          <p:cNvPr id="32" name="右箭头 31"/>
          <p:cNvSpPr/>
          <p:nvPr/>
        </p:nvSpPr>
        <p:spPr bwMode="auto">
          <a:xfrm>
            <a:off x="1822788" y="4899963"/>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右箭头 32"/>
          <p:cNvSpPr/>
          <p:nvPr/>
        </p:nvSpPr>
        <p:spPr bwMode="auto">
          <a:xfrm>
            <a:off x="5913600" y="4773652"/>
            <a:ext cx="832628" cy="504056"/>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8" name="右箭头 37"/>
          <p:cNvSpPr/>
          <p:nvPr/>
        </p:nvSpPr>
        <p:spPr bwMode="auto">
          <a:xfrm rot="10800000">
            <a:off x="2431199" y="3030110"/>
            <a:ext cx="842653" cy="360041"/>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1" name="TextBox 10"/>
          <p:cNvSpPr txBox="1"/>
          <p:nvPr/>
        </p:nvSpPr>
        <p:spPr>
          <a:xfrm>
            <a:off x="853959" y="3065228"/>
            <a:ext cx="1389621" cy="369332"/>
          </a:xfrm>
          <a:prstGeom prst="rect">
            <a:avLst/>
          </a:prstGeom>
          <a:noFill/>
        </p:spPr>
        <p:txBody>
          <a:bodyPr wrap="square" rtlCol="0">
            <a:spAutoFit/>
          </a:bodyPr>
          <a:lstStyle/>
          <a:p>
            <a:r>
              <a:rPr lang="zh-CN" altLang="en-US" dirty="0" smtClean="0"/>
              <a:t>数据展示</a:t>
            </a:r>
            <a:endParaRPr lang="zh-CN" altLang="en-US" dirty="0"/>
          </a:p>
        </p:txBody>
      </p:sp>
      <p:sp>
        <p:nvSpPr>
          <p:cNvPr id="34" name="TextBox 12"/>
          <p:cNvSpPr txBox="1"/>
          <p:nvPr/>
        </p:nvSpPr>
        <p:spPr>
          <a:xfrm>
            <a:off x="3576856" y="2434524"/>
            <a:ext cx="312066" cy="646331"/>
          </a:xfrm>
          <a:prstGeom prst="rect">
            <a:avLst/>
          </a:prstGeom>
          <a:noFill/>
        </p:spPr>
        <p:txBody>
          <a:bodyPr wrap="square" rtlCol="0">
            <a:spAutoFit/>
          </a:bodyPr>
          <a:lstStyle/>
          <a:p>
            <a:r>
              <a:rPr lang="zh-CN" altLang="en-US" dirty="0" smtClean="0"/>
              <a:t>组件</a:t>
            </a:r>
            <a:endParaRPr lang="zh-CN" altLang="en-US" dirty="0"/>
          </a:p>
        </p:txBody>
      </p:sp>
      <p:sp>
        <p:nvSpPr>
          <p:cNvPr id="35" name="圆角矩形 34"/>
          <p:cNvSpPr/>
          <p:nvPr/>
        </p:nvSpPr>
        <p:spPr bwMode="auto">
          <a:xfrm>
            <a:off x="4510402" y="2229576"/>
            <a:ext cx="607515" cy="1076337"/>
          </a:xfrm>
          <a:prstGeom prst="roundRect">
            <a:avLst/>
          </a:prstGeom>
          <a:solidFill>
            <a:schemeClr val="accent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dirty="0">
              <a:latin typeface="Arial" charset="0"/>
              <a:ea typeface="宋体" charset="-122"/>
            </a:endParaRPr>
          </a:p>
        </p:txBody>
      </p:sp>
      <p:sp>
        <p:nvSpPr>
          <p:cNvPr id="36" name="TextBox 12"/>
          <p:cNvSpPr txBox="1"/>
          <p:nvPr/>
        </p:nvSpPr>
        <p:spPr>
          <a:xfrm>
            <a:off x="4486666" y="2326564"/>
            <a:ext cx="686842" cy="923330"/>
          </a:xfrm>
          <a:prstGeom prst="rect">
            <a:avLst/>
          </a:prstGeom>
          <a:noFill/>
        </p:spPr>
        <p:txBody>
          <a:bodyPr wrap="square" rtlCol="0">
            <a:spAutoFit/>
          </a:bodyPr>
          <a:lstStyle/>
          <a:p>
            <a:r>
              <a:rPr lang="zh-CN" altLang="en-US" dirty="0" smtClean="0"/>
              <a:t>数据交互接口</a:t>
            </a:r>
            <a:endParaRPr lang="zh-CN" altLang="en-US" dirty="0"/>
          </a:p>
        </p:txBody>
      </p:sp>
      <p:sp>
        <p:nvSpPr>
          <p:cNvPr id="2" name="文本框 1"/>
          <p:cNvSpPr txBox="1"/>
          <p:nvPr/>
        </p:nvSpPr>
        <p:spPr>
          <a:xfrm>
            <a:off x="3924476" y="3458931"/>
            <a:ext cx="905611" cy="369332"/>
          </a:xfrm>
          <a:prstGeom prst="rect">
            <a:avLst/>
          </a:prstGeom>
          <a:noFill/>
        </p:spPr>
        <p:txBody>
          <a:bodyPr wrap="square" rtlCol="0">
            <a:spAutoFit/>
          </a:bodyPr>
          <a:lstStyle/>
          <a:p>
            <a:r>
              <a:rPr lang="zh-CN" altLang="en-US" dirty="0" smtClean="0"/>
              <a:t>客户端</a:t>
            </a:r>
            <a:endParaRPr lang="zh-CN" altLang="en-US" dirty="0"/>
          </a:p>
        </p:txBody>
      </p:sp>
      <p:sp>
        <p:nvSpPr>
          <p:cNvPr id="37" name="右箭头 36"/>
          <p:cNvSpPr/>
          <p:nvPr/>
        </p:nvSpPr>
        <p:spPr bwMode="auto">
          <a:xfrm>
            <a:off x="4384902" y="4850956"/>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9" name="Picture 10" descr="D:\毕设\pictrute\document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4216" y="4773652"/>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055182" y="5638061"/>
            <a:ext cx="1211392" cy="646331"/>
          </a:xfrm>
          <a:prstGeom prst="rect">
            <a:avLst/>
          </a:prstGeom>
          <a:noFill/>
        </p:spPr>
        <p:txBody>
          <a:bodyPr wrap="square" rtlCol="0">
            <a:spAutoFit/>
          </a:bodyPr>
          <a:lstStyle/>
          <a:p>
            <a:r>
              <a:rPr lang="zh-CN" altLang="en-US" dirty="0" smtClean="0"/>
              <a:t>生成页面配置文件</a:t>
            </a:r>
            <a:endParaRPr lang="zh-CN" altLang="en-US" dirty="0"/>
          </a:p>
        </p:txBody>
      </p:sp>
      <p:sp>
        <p:nvSpPr>
          <p:cNvPr id="40" name="右箭头 39"/>
          <p:cNvSpPr/>
          <p:nvPr/>
        </p:nvSpPr>
        <p:spPr bwMode="auto">
          <a:xfrm>
            <a:off x="5400305" y="2372885"/>
            <a:ext cx="1023211" cy="36004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1826485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5" name="圆角矩形 57364"/>
          <p:cNvSpPr/>
          <p:nvPr/>
        </p:nvSpPr>
        <p:spPr bwMode="auto">
          <a:xfrm>
            <a:off x="1547664" y="1310677"/>
            <a:ext cx="5400600" cy="5256584"/>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系统架构</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矩形 5"/>
          <p:cNvSpPr/>
          <p:nvPr/>
        </p:nvSpPr>
        <p:spPr bwMode="auto">
          <a:xfrm>
            <a:off x="2151669" y="1484784"/>
            <a:ext cx="4392488" cy="1296144"/>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矩形 11"/>
          <p:cNvSpPr/>
          <p:nvPr/>
        </p:nvSpPr>
        <p:spPr bwMode="auto">
          <a:xfrm>
            <a:off x="2151669" y="2996952"/>
            <a:ext cx="4392488" cy="1080120"/>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3" name="矩形 12"/>
          <p:cNvSpPr/>
          <p:nvPr/>
        </p:nvSpPr>
        <p:spPr bwMode="auto">
          <a:xfrm>
            <a:off x="2151669" y="4253606"/>
            <a:ext cx="4392488" cy="1407642"/>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9" name="TextBox 8"/>
          <p:cNvSpPr txBox="1"/>
          <p:nvPr/>
        </p:nvSpPr>
        <p:spPr>
          <a:xfrm>
            <a:off x="2259681" y="1515183"/>
            <a:ext cx="288032" cy="923330"/>
          </a:xfrm>
          <a:prstGeom prst="rect">
            <a:avLst/>
          </a:prstGeom>
          <a:noFill/>
        </p:spPr>
        <p:txBody>
          <a:bodyPr wrap="square" rtlCol="0">
            <a:spAutoFit/>
          </a:bodyPr>
          <a:lstStyle/>
          <a:p>
            <a:r>
              <a:rPr lang="zh-CN" altLang="en-US" dirty="0" smtClean="0"/>
              <a:t>视图层</a:t>
            </a:r>
            <a:endParaRPr lang="zh-CN" altLang="en-US" dirty="0"/>
          </a:p>
        </p:txBody>
      </p:sp>
      <p:sp>
        <p:nvSpPr>
          <p:cNvPr id="10" name="TextBox 9"/>
          <p:cNvSpPr txBox="1"/>
          <p:nvPr/>
        </p:nvSpPr>
        <p:spPr>
          <a:xfrm>
            <a:off x="2259681" y="3015640"/>
            <a:ext cx="288032" cy="923330"/>
          </a:xfrm>
          <a:prstGeom prst="rect">
            <a:avLst/>
          </a:prstGeom>
          <a:noFill/>
        </p:spPr>
        <p:txBody>
          <a:bodyPr wrap="square" rtlCol="0">
            <a:spAutoFit/>
          </a:bodyPr>
          <a:lstStyle/>
          <a:p>
            <a:r>
              <a:rPr lang="zh-CN" altLang="en-US" dirty="0" smtClean="0"/>
              <a:t>控制层</a:t>
            </a:r>
            <a:endParaRPr lang="zh-CN" altLang="en-US" dirty="0"/>
          </a:p>
        </p:txBody>
      </p:sp>
      <p:sp>
        <p:nvSpPr>
          <p:cNvPr id="14" name="TextBox 13"/>
          <p:cNvSpPr txBox="1"/>
          <p:nvPr/>
        </p:nvSpPr>
        <p:spPr>
          <a:xfrm>
            <a:off x="2197522" y="4407495"/>
            <a:ext cx="288032" cy="923330"/>
          </a:xfrm>
          <a:prstGeom prst="rect">
            <a:avLst/>
          </a:prstGeom>
          <a:noFill/>
        </p:spPr>
        <p:txBody>
          <a:bodyPr wrap="square" rtlCol="0">
            <a:spAutoFit/>
          </a:bodyPr>
          <a:lstStyle/>
          <a:p>
            <a:r>
              <a:rPr lang="zh-CN" altLang="en-US" dirty="0" smtClean="0"/>
              <a:t>模型层</a:t>
            </a:r>
            <a:endParaRPr lang="zh-CN" altLang="en-US" dirty="0"/>
          </a:p>
        </p:txBody>
      </p:sp>
      <p:sp>
        <p:nvSpPr>
          <p:cNvPr id="15" name="矩形 14"/>
          <p:cNvSpPr/>
          <p:nvPr/>
        </p:nvSpPr>
        <p:spPr bwMode="auto">
          <a:xfrm>
            <a:off x="2835745" y="1628799"/>
            <a:ext cx="2376264" cy="93610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流程图: 多文档 15"/>
          <p:cNvSpPr/>
          <p:nvPr/>
        </p:nvSpPr>
        <p:spPr bwMode="auto">
          <a:xfrm>
            <a:off x="3015765" y="1691468"/>
            <a:ext cx="720080" cy="570759"/>
          </a:xfrm>
          <a:prstGeom prst="flowChartMultidocumen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流程图: 可选过程 16"/>
          <p:cNvSpPr/>
          <p:nvPr/>
        </p:nvSpPr>
        <p:spPr bwMode="auto">
          <a:xfrm>
            <a:off x="4320577" y="1691468"/>
            <a:ext cx="711412" cy="519647"/>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19" name="直接箭头连接符 18"/>
          <p:cNvCxnSpPr/>
          <p:nvPr/>
        </p:nvCxnSpPr>
        <p:spPr bwMode="auto">
          <a:xfrm>
            <a:off x="3807853" y="1944429"/>
            <a:ext cx="512724" cy="29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矩形 21"/>
          <p:cNvSpPr/>
          <p:nvPr/>
        </p:nvSpPr>
        <p:spPr bwMode="auto">
          <a:xfrm>
            <a:off x="5306302" y="1628799"/>
            <a:ext cx="1010919" cy="9453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1" name="矩形 20"/>
          <p:cNvSpPr/>
          <p:nvPr/>
        </p:nvSpPr>
        <p:spPr bwMode="auto">
          <a:xfrm>
            <a:off x="2151669" y="5770006"/>
            <a:ext cx="4392488" cy="504056"/>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3" name="TextBox 22"/>
          <p:cNvSpPr txBox="1"/>
          <p:nvPr/>
        </p:nvSpPr>
        <p:spPr>
          <a:xfrm>
            <a:off x="2454495" y="5845121"/>
            <a:ext cx="3377417" cy="369332"/>
          </a:xfrm>
          <a:prstGeom prst="rect">
            <a:avLst/>
          </a:prstGeom>
          <a:noFill/>
        </p:spPr>
        <p:txBody>
          <a:bodyPr wrap="square" rtlCol="0">
            <a:spAutoFit/>
          </a:bodyPr>
          <a:lstStyle/>
          <a:p>
            <a:r>
              <a:rPr lang="zh-CN" altLang="en-US" dirty="0" smtClean="0"/>
              <a:t>基础架构 </a:t>
            </a:r>
            <a:r>
              <a:rPr lang="en-US" altLang="zh-CN" dirty="0" smtClean="0"/>
              <a:t>——ASP.NET MVC</a:t>
            </a:r>
            <a:endParaRPr lang="zh-CN" altLang="en-US" dirty="0"/>
          </a:p>
        </p:txBody>
      </p:sp>
      <p:sp>
        <p:nvSpPr>
          <p:cNvPr id="25" name="TextBox 24"/>
          <p:cNvSpPr txBox="1"/>
          <p:nvPr/>
        </p:nvSpPr>
        <p:spPr>
          <a:xfrm>
            <a:off x="4340221" y="1694183"/>
            <a:ext cx="819929" cy="523220"/>
          </a:xfrm>
          <a:prstGeom prst="rect">
            <a:avLst/>
          </a:prstGeom>
          <a:noFill/>
        </p:spPr>
        <p:txBody>
          <a:bodyPr wrap="square" rtlCol="0">
            <a:spAutoFit/>
          </a:bodyPr>
          <a:lstStyle/>
          <a:p>
            <a:r>
              <a:rPr lang="zh-CN" altLang="en-US" sz="1400" dirty="0" smtClean="0"/>
              <a:t>录入展示组件</a:t>
            </a:r>
            <a:endParaRPr lang="zh-CN" altLang="en-US" sz="1400" dirty="0"/>
          </a:p>
        </p:txBody>
      </p:sp>
      <p:sp>
        <p:nvSpPr>
          <p:cNvPr id="26" name="TextBox 25"/>
          <p:cNvSpPr txBox="1"/>
          <p:nvPr/>
        </p:nvSpPr>
        <p:spPr>
          <a:xfrm>
            <a:off x="3027441" y="1753652"/>
            <a:ext cx="648072" cy="523220"/>
          </a:xfrm>
          <a:prstGeom prst="rect">
            <a:avLst/>
          </a:prstGeom>
          <a:noFill/>
        </p:spPr>
        <p:txBody>
          <a:bodyPr wrap="square" rtlCol="0">
            <a:spAutoFit/>
          </a:bodyPr>
          <a:lstStyle/>
          <a:p>
            <a:r>
              <a:rPr lang="zh-CN" altLang="en-US" sz="1400" dirty="0" smtClean="0"/>
              <a:t>界面配置</a:t>
            </a:r>
            <a:endParaRPr lang="zh-CN" altLang="en-US" sz="1400" dirty="0"/>
          </a:p>
        </p:txBody>
      </p:sp>
      <p:sp>
        <p:nvSpPr>
          <p:cNvPr id="28" name="TextBox 27"/>
          <p:cNvSpPr txBox="1"/>
          <p:nvPr/>
        </p:nvSpPr>
        <p:spPr>
          <a:xfrm>
            <a:off x="5384084" y="1835241"/>
            <a:ext cx="855354" cy="523220"/>
          </a:xfrm>
          <a:prstGeom prst="rect">
            <a:avLst/>
          </a:prstGeom>
          <a:noFill/>
        </p:spPr>
        <p:txBody>
          <a:bodyPr wrap="square" rtlCol="0">
            <a:spAutoFit/>
          </a:bodyPr>
          <a:lstStyle/>
          <a:p>
            <a:r>
              <a:rPr lang="zh-CN" altLang="en-US" sz="1400" dirty="0" smtClean="0"/>
              <a:t>数据交互模块</a:t>
            </a:r>
            <a:endParaRPr lang="zh-CN" altLang="en-US" sz="1400" dirty="0"/>
          </a:p>
        </p:txBody>
      </p:sp>
      <p:sp>
        <p:nvSpPr>
          <p:cNvPr id="30" name="矩形 29"/>
          <p:cNvSpPr/>
          <p:nvPr/>
        </p:nvSpPr>
        <p:spPr bwMode="auto">
          <a:xfrm>
            <a:off x="2785331" y="3140966"/>
            <a:ext cx="3606067" cy="79800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7" name="TextBox 57346"/>
          <p:cNvSpPr txBox="1"/>
          <p:nvPr/>
        </p:nvSpPr>
        <p:spPr>
          <a:xfrm>
            <a:off x="1719621" y="2636673"/>
            <a:ext cx="216024" cy="2585323"/>
          </a:xfrm>
          <a:prstGeom prst="rect">
            <a:avLst/>
          </a:prstGeom>
          <a:noFill/>
        </p:spPr>
        <p:txBody>
          <a:bodyPr wrap="square" rtlCol="0">
            <a:spAutoFit/>
          </a:bodyPr>
          <a:lstStyle/>
          <a:p>
            <a:r>
              <a:rPr lang="zh-CN" altLang="en-US" dirty="0" smtClean="0"/>
              <a:t>云</a:t>
            </a:r>
            <a:endParaRPr lang="en-US" altLang="zh-CN" dirty="0" smtClean="0"/>
          </a:p>
          <a:p>
            <a:endParaRPr lang="en-US" altLang="zh-CN" dirty="0" smtClean="0"/>
          </a:p>
          <a:p>
            <a:endParaRPr lang="en-US" altLang="zh-CN" dirty="0"/>
          </a:p>
          <a:p>
            <a:endParaRPr lang="en-US" altLang="zh-CN" dirty="0"/>
          </a:p>
          <a:p>
            <a:r>
              <a:rPr lang="zh-CN" altLang="en-US" dirty="0" smtClean="0"/>
              <a:t>平</a:t>
            </a:r>
            <a:endParaRPr lang="en-US" altLang="zh-CN" dirty="0" smtClean="0"/>
          </a:p>
          <a:p>
            <a:endParaRPr lang="en-US" altLang="zh-CN" dirty="0" smtClean="0"/>
          </a:p>
          <a:p>
            <a:endParaRPr lang="en-US" altLang="zh-CN" dirty="0" smtClean="0"/>
          </a:p>
          <a:p>
            <a:endParaRPr lang="en-US" altLang="zh-CN" dirty="0"/>
          </a:p>
          <a:p>
            <a:r>
              <a:rPr lang="zh-CN" altLang="en-US" dirty="0" smtClean="0"/>
              <a:t>台</a:t>
            </a:r>
            <a:endParaRPr lang="zh-CN" altLang="en-US" dirty="0"/>
          </a:p>
        </p:txBody>
      </p:sp>
      <p:sp>
        <p:nvSpPr>
          <p:cNvPr id="57351" name="矩形 57350"/>
          <p:cNvSpPr/>
          <p:nvPr/>
        </p:nvSpPr>
        <p:spPr bwMode="auto">
          <a:xfrm>
            <a:off x="3015765" y="3190538"/>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系统登录</a:t>
            </a:r>
          </a:p>
        </p:txBody>
      </p:sp>
      <p:sp>
        <p:nvSpPr>
          <p:cNvPr id="57352" name="矩形 57351"/>
          <p:cNvSpPr/>
          <p:nvPr/>
        </p:nvSpPr>
        <p:spPr bwMode="auto">
          <a:xfrm>
            <a:off x="4146673" y="3183625"/>
            <a:ext cx="1389372" cy="3081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新入病人信息</a:t>
            </a:r>
          </a:p>
        </p:txBody>
      </p:sp>
      <p:sp>
        <p:nvSpPr>
          <p:cNvPr id="41" name="矩形 40"/>
          <p:cNvSpPr/>
          <p:nvPr/>
        </p:nvSpPr>
        <p:spPr bwMode="auto">
          <a:xfrm>
            <a:off x="4563937" y="3537012"/>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问诊流程</a:t>
            </a:r>
          </a:p>
        </p:txBody>
      </p:sp>
      <p:sp>
        <p:nvSpPr>
          <p:cNvPr id="42" name="矩形 41"/>
          <p:cNvSpPr/>
          <p:nvPr/>
        </p:nvSpPr>
        <p:spPr bwMode="auto">
          <a:xfrm>
            <a:off x="2917632" y="3539967"/>
            <a:ext cx="1515761"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病人</a:t>
            </a:r>
            <a:r>
              <a:rPr lang="zh-CN" altLang="en-US" sz="1400" dirty="0">
                <a:latin typeface="Arial" charset="0"/>
                <a:ea typeface="宋体" charset="-122"/>
              </a:rPr>
              <a:t>信息</a:t>
            </a:r>
            <a:r>
              <a:rPr kumimoji="0" lang="zh-CN" altLang="en-US" sz="1400" i="0" u="none" strike="noStrike" cap="none" normalizeH="0" baseline="0" dirty="0" smtClean="0">
                <a:ln>
                  <a:noFill/>
                </a:ln>
                <a:solidFill>
                  <a:schemeClr val="tx1"/>
                </a:solidFill>
                <a:effectLst/>
                <a:latin typeface="Arial" charset="0"/>
                <a:ea typeface="宋体" charset="-122"/>
              </a:rPr>
              <a:t>查询</a:t>
            </a:r>
          </a:p>
        </p:txBody>
      </p:sp>
      <p:sp>
        <p:nvSpPr>
          <p:cNvPr id="43" name="矩形 42"/>
          <p:cNvSpPr/>
          <p:nvPr/>
        </p:nvSpPr>
        <p:spPr bwMode="auto">
          <a:xfrm>
            <a:off x="5610223" y="3220842"/>
            <a:ext cx="706998" cy="643163"/>
          </a:xfrm>
          <a:prstGeom prst="rect">
            <a:avLst/>
          </a:prstGeom>
          <a:solidFill>
            <a:schemeClr val="accent1"/>
          </a:solidFill>
          <a:ln w="9525" cap="flat" cmpd="sng" algn="ctr">
            <a:solidFill>
              <a:schemeClr val="bg2">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Arial" charset="0"/>
              <a:ea typeface="宋体" charset="-122"/>
            </a:endParaRPr>
          </a:p>
        </p:txBody>
      </p:sp>
      <p:sp>
        <p:nvSpPr>
          <p:cNvPr id="57353" name="TextBox 57352"/>
          <p:cNvSpPr txBox="1"/>
          <p:nvPr/>
        </p:nvSpPr>
        <p:spPr>
          <a:xfrm>
            <a:off x="5610223" y="3263411"/>
            <a:ext cx="864097" cy="523220"/>
          </a:xfrm>
          <a:prstGeom prst="rect">
            <a:avLst/>
          </a:prstGeom>
          <a:noFill/>
        </p:spPr>
        <p:txBody>
          <a:bodyPr wrap="square" rtlCol="0">
            <a:spAutoFit/>
          </a:bodyPr>
          <a:lstStyle/>
          <a:p>
            <a:r>
              <a:rPr lang="zh-CN" altLang="en-US" sz="1400" dirty="0" smtClean="0"/>
              <a:t>新业务逻辑</a:t>
            </a:r>
            <a:endParaRPr lang="zh-CN" altLang="en-US" sz="1400" dirty="0"/>
          </a:p>
        </p:txBody>
      </p:sp>
      <p:sp>
        <p:nvSpPr>
          <p:cNvPr id="57354" name="TextBox 57353"/>
          <p:cNvSpPr txBox="1"/>
          <p:nvPr/>
        </p:nvSpPr>
        <p:spPr>
          <a:xfrm>
            <a:off x="3284907" y="2238965"/>
            <a:ext cx="1489882" cy="307777"/>
          </a:xfrm>
          <a:prstGeom prst="rect">
            <a:avLst/>
          </a:prstGeom>
          <a:noFill/>
        </p:spPr>
        <p:txBody>
          <a:bodyPr wrap="square" rtlCol="0">
            <a:spAutoFit/>
          </a:bodyPr>
          <a:lstStyle/>
          <a:p>
            <a:r>
              <a:rPr lang="zh-CN" altLang="en-US" sz="1400" dirty="0" smtClean="0"/>
              <a:t>问诊流程页面</a:t>
            </a:r>
            <a:endParaRPr lang="zh-CN" altLang="en-US" sz="1400" dirty="0"/>
          </a:p>
        </p:txBody>
      </p:sp>
      <p:sp>
        <p:nvSpPr>
          <p:cNvPr id="57355" name="矩形 57354"/>
          <p:cNvSpPr/>
          <p:nvPr/>
        </p:nvSpPr>
        <p:spPr bwMode="auto">
          <a:xfrm>
            <a:off x="2785331" y="4638326"/>
            <a:ext cx="1648062"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Arial" charset="0"/>
              <a:ea typeface="宋体" charset="-122"/>
            </a:endParaRPr>
          </a:p>
        </p:txBody>
      </p:sp>
      <p:sp>
        <p:nvSpPr>
          <p:cNvPr id="57356" name="矩形 57355"/>
          <p:cNvSpPr/>
          <p:nvPr/>
        </p:nvSpPr>
        <p:spPr bwMode="auto">
          <a:xfrm>
            <a:off x="4750184" y="4638326"/>
            <a:ext cx="1641213"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dirty="0">
              <a:latin typeface="Arial" charset="0"/>
              <a:ea typeface="宋体" charset="-122"/>
            </a:endParaRPr>
          </a:p>
        </p:txBody>
      </p:sp>
      <p:sp>
        <p:nvSpPr>
          <p:cNvPr id="57357" name="流程图: 磁盘 57356"/>
          <p:cNvSpPr/>
          <p:nvPr/>
        </p:nvSpPr>
        <p:spPr bwMode="auto">
          <a:xfrm>
            <a:off x="2812378" y="46480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8" name="爆炸形 1 57357"/>
          <p:cNvSpPr/>
          <p:nvPr/>
        </p:nvSpPr>
        <p:spPr bwMode="auto">
          <a:xfrm>
            <a:off x="3736847" y="465397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50" name="直接箭头连接符 49"/>
          <p:cNvCxnSpPr/>
          <p:nvPr/>
        </p:nvCxnSpPr>
        <p:spPr bwMode="auto">
          <a:xfrm flipV="1">
            <a:off x="3324604" y="4827670"/>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2" name="爆炸形 1 51"/>
          <p:cNvSpPr/>
          <p:nvPr/>
        </p:nvSpPr>
        <p:spPr bwMode="auto">
          <a:xfrm>
            <a:off x="3821868" y="464671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1" name="矩形 57360"/>
          <p:cNvSpPr/>
          <p:nvPr/>
        </p:nvSpPr>
        <p:spPr bwMode="auto">
          <a:xfrm>
            <a:off x="5524601" y="4844661"/>
            <a:ext cx="792619" cy="54814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5" name="流程图: 磁盘 54"/>
          <p:cNvSpPr/>
          <p:nvPr/>
        </p:nvSpPr>
        <p:spPr bwMode="auto">
          <a:xfrm>
            <a:off x="4794497" y="4714011"/>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6" name="流程图: 磁盘 55"/>
          <p:cNvSpPr/>
          <p:nvPr/>
        </p:nvSpPr>
        <p:spPr bwMode="auto">
          <a:xfrm>
            <a:off x="4963907" y="4865250"/>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 name="流程图: 磁盘 56"/>
          <p:cNvSpPr/>
          <p:nvPr/>
        </p:nvSpPr>
        <p:spPr bwMode="auto">
          <a:xfrm>
            <a:off x="2964778" y="48004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2" name="TextBox 57361"/>
          <p:cNvSpPr txBox="1"/>
          <p:nvPr/>
        </p:nvSpPr>
        <p:spPr>
          <a:xfrm>
            <a:off x="2785853" y="5184575"/>
            <a:ext cx="773617" cy="307777"/>
          </a:xfrm>
          <a:prstGeom prst="rect">
            <a:avLst/>
          </a:prstGeom>
          <a:noFill/>
        </p:spPr>
        <p:txBody>
          <a:bodyPr wrap="square" rtlCol="0">
            <a:spAutoFit/>
          </a:bodyPr>
          <a:lstStyle/>
          <a:p>
            <a:r>
              <a:rPr lang="zh-CN" altLang="en-US" sz="1400" dirty="0" smtClean="0"/>
              <a:t>知识库</a:t>
            </a:r>
            <a:endParaRPr lang="zh-CN" altLang="en-US" sz="1400" dirty="0"/>
          </a:p>
        </p:txBody>
      </p:sp>
      <p:sp>
        <p:nvSpPr>
          <p:cNvPr id="57363" name="TextBox 57362"/>
          <p:cNvSpPr txBox="1"/>
          <p:nvPr/>
        </p:nvSpPr>
        <p:spPr>
          <a:xfrm>
            <a:off x="3500041" y="5159747"/>
            <a:ext cx="1047671" cy="307777"/>
          </a:xfrm>
          <a:prstGeom prst="rect">
            <a:avLst/>
          </a:prstGeom>
          <a:noFill/>
        </p:spPr>
        <p:txBody>
          <a:bodyPr wrap="square" rtlCol="0">
            <a:spAutoFit/>
          </a:bodyPr>
          <a:lstStyle/>
          <a:p>
            <a:r>
              <a:rPr lang="zh-CN" altLang="en-US" sz="1400" dirty="0" smtClean="0"/>
              <a:t>推理引擎</a:t>
            </a:r>
            <a:endParaRPr lang="zh-CN" altLang="en-US" sz="1400" dirty="0"/>
          </a:p>
        </p:txBody>
      </p:sp>
      <p:sp>
        <p:nvSpPr>
          <p:cNvPr id="57364" name="TextBox 57363"/>
          <p:cNvSpPr txBox="1"/>
          <p:nvPr/>
        </p:nvSpPr>
        <p:spPr>
          <a:xfrm>
            <a:off x="5462828" y="4878920"/>
            <a:ext cx="1095455" cy="523220"/>
          </a:xfrm>
          <a:prstGeom prst="rect">
            <a:avLst/>
          </a:prstGeom>
          <a:noFill/>
        </p:spPr>
        <p:txBody>
          <a:bodyPr wrap="square" rtlCol="0">
            <a:spAutoFit/>
          </a:bodyPr>
          <a:lstStyle/>
          <a:p>
            <a:r>
              <a:rPr lang="en-US" altLang="zh-CN" sz="1400" dirty="0" err="1" smtClean="0"/>
              <a:t>MongoDB</a:t>
            </a:r>
            <a:r>
              <a:rPr lang="en-US" altLang="zh-CN" sz="1400" dirty="0" smtClean="0"/>
              <a:t> </a:t>
            </a:r>
            <a:r>
              <a:rPr lang="zh-CN" altLang="en-US" sz="1400" dirty="0" smtClean="0"/>
              <a:t>存储方案</a:t>
            </a:r>
            <a:endParaRPr lang="zh-CN" altLang="en-US" sz="1400" dirty="0"/>
          </a:p>
        </p:txBody>
      </p:sp>
      <p:sp>
        <p:nvSpPr>
          <p:cNvPr id="61" name="TextBox 60"/>
          <p:cNvSpPr txBox="1"/>
          <p:nvPr/>
        </p:nvSpPr>
        <p:spPr>
          <a:xfrm>
            <a:off x="4750985" y="5212117"/>
            <a:ext cx="773617" cy="307777"/>
          </a:xfrm>
          <a:prstGeom prst="rect">
            <a:avLst/>
          </a:prstGeom>
          <a:noFill/>
        </p:spPr>
        <p:txBody>
          <a:bodyPr wrap="square" rtlCol="0">
            <a:spAutoFit/>
          </a:bodyPr>
          <a:lstStyle/>
          <a:p>
            <a:r>
              <a:rPr lang="zh-CN" altLang="en-US" sz="1400" dirty="0"/>
              <a:t>数据</a:t>
            </a:r>
            <a:r>
              <a:rPr lang="zh-CN" altLang="en-US" sz="1400" dirty="0" smtClean="0"/>
              <a:t>库</a:t>
            </a:r>
            <a:endParaRPr lang="zh-CN" altLang="en-US" sz="1400" dirty="0"/>
          </a:p>
        </p:txBody>
      </p:sp>
      <p:sp>
        <p:nvSpPr>
          <p:cNvPr id="57366" name="矩形 57365"/>
          <p:cNvSpPr/>
          <p:nvPr/>
        </p:nvSpPr>
        <p:spPr bwMode="auto">
          <a:xfrm>
            <a:off x="3041457" y="4245782"/>
            <a:ext cx="1127438" cy="40036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4" name="TextBox 63"/>
          <p:cNvSpPr txBox="1"/>
          <p:nvPr/>
        </p:nvSpPr>
        <p:spPr>
          <a:xfrm>
            <a:off x="2995949" y="4253606"/>
            <a:ext cx="1396834" cy="307777"/>
          </a:xfrm>
          <a:prstGeom prst="rect">
            <a:avLst/>
          </a:prstGeom>
          <a:noFill/>
        </p:spPr>
        <p:txBody>
          <a:bodyPr wrap="square" rtlCol="0">
            <a:spAutoFit/>
          </a:bodyPr>
          <a:lstStyle/>
          <a:p>
            <a:r>
              <a:rPr lang="zh-CN" altLang="en-US" sz="1400" dirty="0" smtClean="0"/>
              <a:t>推理引擎接口</a:t>
            </a:r>
            <a:endParaRPr lang="zh-CN" altLang="en-US" sz="1400" dirty="0"/>
          </a:p>
        </p:txBody>
      </p:sp>
      <p:cxnSp>
        <p:nvCxnSpPr>
          <p:cNvPr id="65" name="直接箭头连接符 64"/>
          <p:cNvCxnSpPr/>
          <p:nvPr/>
        </p:nvCxnSpPr>
        <p:spPr bwMode="auto">
          <a:xfrm flipV="1">
            <a:off x="5252364" y="5099019"/>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7367" name="矩形 57366"/>
          <p:cNvSpPr/>
          <p:nvPr/>
        </p:nvSpPr>
        <p:spPr bwMode="auto">
          <a:xfrm>
            <a:off x="5031989" y="4253606"/>
            <a:ext cx="1207449" cy="3847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8" name="TextBox 57367"/>
          <p:cNvSpPr txBox="1"/>
          <p:nvPr/>
        </p:nvSpPr>
        <p:spPr>
          <a:xfrm>
            <a:off x="5031989" y="4253606"/>
            <a:ext cx="1285231" cy="307777"/>
          </a:xfrm>
          <a:prstGeom prst="rect">
            <a:avLst/>
          </a:prstGeom>
          <a:noFill/>
        </p:spPr>
        <p:txBody>
          <a:bodyPr wrap="square" rtlCol="0">
            <a:spAutoFit/>
          </a:bodyPr>
          <a:lstStyle/>
          <a:p>
            <a:r>
              <a:rPr lang="zh-CN" altLang="en-US" sz="1400" dirty="0" smtClean="0"/>
              <a:t>数据访问接口</a:t>
            </a:r>
            <a:endParaRPr lang="zh-CN" altLang="en-US" sz="1400" dirty="0"/>
          </a:p>
        </p:txBody>
      </p:sp>
    </p:spTree>
    <p:extLst>
      <p:ext uri="{BB962C8B-B14F-4D97-AF65-F5344CB8AC3E}">
        <p14:creationId xmlns:p14="http://schemas.microsoft.com/office/powerpoint/2010/main" val="34231481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22</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视图层：数据录入展示组件</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204864"/>
            <a:ext cx="3082677" cy="245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5035" t="741" r="49807" b="49259"/>
          <a:stretch/>
        </p:blipFill>
        <p:spPr bwMode="auto">
          <a:xfrm>
            <a:off x="4234339" y="1772816"/>
            <a:ext cx="1869704" cy="11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descr="C:\Users\FGJ\AppData\Roaming\Tencent\Users\794460205\QQ\WinTemp\RichOle\G9RCBLOS7TQ~B{2F@H7[43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4669" y="3212976"/>
            <a:ext cx="1912127" cy="116824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FGJ\AppData\Roaming\Tencent\Users\794460205\QQ\WinTemp\RichOle\_[C3_3FRDKSI9F}A@HD(EV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2305" y="4743898"/>
            <a:ext cx="1934491" cy="1328804"/>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FGJ\AppData\Roaming\Tencent\Users\794460205\QQ\WinTemp\RichOle\COUC3(}K5NY`T7MYET}Y_X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06568" y="2476793"/>
            <a:ext cx="1968067" cy="1032380"/>
          </a:xfrm>
          <a:prstGeom prst="rect">
            <a:avLst/>
          </a:prstGeom>
          <a:noFill/>
          <a:extLst>
            <a:ext uri="{909E8E84-426E-40DD-AFC4-6F175D3DCCD1}">
              <a14:hiddenFill xmlns:a14="http://schemas.microsoft.com/office/drawing/2010/main">
                <a:solidFill>
                  <a:srgbClr val="FFFFFF"/>
                </a:solidFill>
              </a14:hiddenFill>
            </a:ext>
          </a:extLst>
        </p:spPr>
      </p:pic>
      <p:sp>
        <p:nvSpPr>
          <p:cNvPr id="2" name="左大括号 1"/>
          <p:cNvSpPr/>
          <p:nvPr/>
        </p:nvSpPr>
        <p:spPr bwMode="auto">
          <a:xfrm>
            <a:off x="2699792" y="2348880"/>
            <a:ext cx="1296144" cy="2392594"/>
          </a:xfrm>
          <a:prstGeom prst="leftBrace">
            <a:avLst>
              <a:gd name="adj1" fmla="val 7313"/>
              <a:gd name="adj2" fmla="val 50000"/>
            </a:avLst>
          </a:prstGeom>
          <a:solidFill>
            <a:srgbClr val="F2F0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2059"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6568" y="3749273"/>
            <a:ext cx="1897393" cy="1263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295322" y="6196662"/>
            <a:ext cx="1851474" cy="369332"/>
          </a:xfrm>
          <a:prstGeom prst="rect">
            <a:avLst/>
          </a:prstGeom>
          <a:noFill/>
        </p:spPr>
        <p:txBody>
          <a:bodyPr wrap="square" rtlCol="0">
            <a:spAutoFit/>
          </a:bodyPr>
          <a:lstStyle/>
          <a:p>
            <a:r>
              <a:rPr lang="zh-CN" altLang="en-US" dirty="0" smtClean="0"/>
              <a:t>问诊页面显示</a:t>
            </a:r>
            <a:endParaRPr lang="zh-CN" altLang="en-US" dirty="0"/>
          </a:p>
        </p:txBody>
      </p:sp>
      <p:sp>
        <p:nvSpPr>
          <p:cNvPr id="4" name="TextBox 3"/>
          <p:cNvSpPr txBox="1"/>
          <p:nvPr/>
        </p:nvSpPr>
        <p:spPr>
          <a:xfrm>
            <a:off x="6588223" y="5229200"/>
            <a:ext cx="1786411" cy="369332"/>
          </a:xfrm>
          <a:prstGeom prst="rect">
            <a:avLst/>
          </a:prstGeom>
          <a:noFill/>
        </p:spPr>
        <p:txBody>
          <a:bodyPr wrap="square" rtlCol="0">
            <a:spAutoFit/>
          </a:bodyPr>
          <a:lstStyle/>
          <a:p>
            <a:r>
              <a:rPr lang="zh-CN" altLang="en-US" dirty="0" smtClean="0"/>
              <a:t>报告页面显示</a:t>
            </a:r>
            <a:endParaRPr lang="zh-CN" altLang="en-US" dirty="0"/>
          </a:p>
        </p:txBody>
      </p:sp>
      <p:sp>
        <p:nvSpPr>
          <p:cNvPr id="5" name="TextBox 4"/>
          <p:cNvSpPr txBox="1"/>
          <p:nvPr/>
        </p:nvSpPr>
        <p:spPr>
          <a:xfrm>
            <a:off x="971600" y="4743898"/>
            <a:ext cx="1584176" cy="369332"/>
          </a:xfrm>
          <a:prstGeom prst="rect">
            <a:avLst/>
          </a:prstGeom>
          <a:noFill/>
        </p:spPr>
        <p:txBody>
          <a:bodyPr wrap="square" rtlCol="0">
            <a:spAutoFit/>
          </a:bodyPr>
          <a:lstStyle/>
          <a:p>
            <a:r>
              <a:rPr lang="zh-CN" altLang="en-US" dirty="0" smtClean="0"/>
              <a:t>系统界面</a:t>
            </a:r>
            <a:endParaRPr lang="zh-CN" altLang="en-US" dirty="0"/>
          </a:p>
        </p:txBody>
      </p:sp>
    </p:spTree>
    <p:extLst>
      <p:ext uri="{BB962C8B-B14F-4D97-AF65-F5344CB8AC3E}">
        <p14:creationId xmlns:p14="http://schemas.microsoft.com/office/powerpoint/2010/main" val="31391734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23</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控制层</a:t>
            </a:r>
            <a:r>
              <a:rPr lang="en-US" altLang="zh-CN" sz="2800" b="1" dirty="0">
                <a:solidFill>
                  <a:srgbClr val="FFFFFF"/>
                </a:solidFill>
                <a:latin typeface="Times New Roman" pitchFamily="18" charset="0"/>
                <a:ea typeface="黑体" pitchFamily="49" charset="-122"/>
                <a:cs typeface="Times New Roman" pitchFamily="18" charset="0"/>
              </a:rPr>
              <a:t> </a:t>
            </a:r>
            <a:r>
              <a:rPr lang="zh-CN" altLang="en-US" sz="2800" b="1" dirty="0" smtClean="0">
                <a:solidFill>
                  <a:srgbClr val="FFFFFF"/>
                </a:solidFill>
                <a:latin typeface="Times New Roman" pitchFamily="18" charset="0"/>
                <a:ea typeface="黑体" pitchFamily="49" charset="-122"/>
                <a:cs typeface="Times New Roman" pitchFamily="18" charset="0"/>
              </a:rPr>
              <a:t>：系统问诊部分流程图</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99" y="2058830"/>
            <a:ext cx="475252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858061" y="2291498"/>
            <a:ext cx="2592288" cy="646331"/>
          </a:xfrm>
          <a:prstGeom prst="rect">
            <a:avLst/>
          </a:prstGeom>
          <a:noFill/>
        </p:spPr>
        <p:txBody>
          <a:bodyPr wrap="square" rtlCol="0">
            <a:spAutoFit/>
          </a:bodyPr>
          <a:lstStyle/>
          <a:p>
            <a:pPr marL="285750" indent="-285750">
              <a:buFont typeface="Wingdings" pitchFamily="2" charset="2"/>
              <a:buChar char="Ø"/>
            </a:pPr>
            <a:r>
              <a:rPr lang="zh-CN" altLang="en-US" dirty="0" smtClean="0"/>
              <a:t>医生录入病人基本信息（病人首次就诊）</a:t>
            </a:r>
            <a:endParaRPr lang="en-US" altLang="zh-CN" dirty="0" smtClean="0"/>
          </a:p>
        </p:txBody>
      </p:sp>
      <p:sp>
        <p:nvSpPr>
          <p:cNvPr id="8" name="TextBox 7"/>
          <p:cNvSpPr txBox="1"/>
          <p:nvPr/>
        </p:nvSpPr>
        <p:spPr>
          <a:xfrm>
            <a:off x="5868144" y="3140968"/>
            <a:ext cx="2592288" cy="1200329"/>
          </a:xfrm>
          <a:prstGeom prst="rect">
            <a:avLst/>
          </a:prstGeom>
          <a:noFill/>
        </p:spPr>
        <p:txBody>
          <a:bodyPr wrap="square" rtlCol="0">
            <a:spAutoFit/>
          </a:bodyPr>
          <a:lstStyle/>
          <a:p>
            <a:pPr marL="285750" indent="-285750">
              <a:buFont typeface="Wingdings" pitchFamily="2" charset="2"/>
              <a:buChar char="Ø"/>
            </a:pPr>
            <a:r>
              <a:rPr lang="zh-CN" altLang="en-US" dirty="0" smtClean="0"/>
              <a:t>开始问诊，疾病相关信息收集完毕后，医生使用诊断决策支持功能</a:t>
            </a:r>
            <a:endParaRPr lang="en-US" altLang="zh-CN" dirty="0" smtClean="0"/>
          </a:p>
        </p:txBody>
      </p:sp>
      <p:sp>
        <p:nvSpPr>
          <p:cNvPr id="9" name="TextBox 8"/>
          <p:cNvSpPr txBox="1"/>
          <p:nvPr/>
        </p:nvSpPr>
        <p:spPr>
          <a:xfrm>
            <a:off x="6094512" y="4589222"/>
            <a:ext cx="2592288" cy="923330"/>
          </a:xfrm>
          <a:prstGeom prst="rect">
            <a:avLst/>
          </a:prstGeom>
          <a:noFill/>
        </p:spPr>
        <p:txBody>
          <a:bodyPr wrap="square" rtlCol="0">
            <a:spAutoFit/>
          </a:bodyPr>
          <a:lstStyle/>
          <a:p>
            <a:pPr marL="285750" indent="-285750">
              <a:buFont typeface="Wingdings" pitchFamily="2" charset="2"/>
              <a:buChar char="Ø"/>
            </a:pPr>
            <a:r>
              <a:rPr lang="zh-CN" altLang="en-US" dirty="0" smtClean="0"/>
              <a:t>医生得出最终诊断结论后，将本次就诊记录保存</a:t>
            </a:r>
            <a:endParaRPr lang="en-US" altLang="zh-CN" dirty="0" smtClean="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629" y="1973122"/>
            <a:ext cx="5442543" cy="4202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bwMode="auto">
          <a:xfrm>
            <a:off x="251520" y="5661248"/>
            <a:ext cx="6480720" cy="9361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9417907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24</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模型层：基于</a:t>
            </a:r>
            <a:r>
              <a:rPr lang="en-US" altLang="zh-CN" sz="2800" b="1" dirty="0" err="1" smtClean="0">
                <a:solidFill>
                  <a:srgbClr val="FFFFFF"/>
                </a:solidFill>
                <a:latin typeface="Times New Roman" pitchFamily="18" charset="0"/>
                <a:ea typeface="黑体" pitchFamily="49" charset="-122"/>
                <a:cs typeface="Times New Roman" pitchFamily="18" charset="0"/>
              </a:rPr>
              <a:t>MongoDB</a:t>
            </a:r>
            <a:r>
              <a:rPr lang="zh-CN" altLang="en-US" sz="2800" b="1" dirty="0" smtClean="0">
                <a:solidFill>
                  <a:srgbClr val="FFFFFF"/>
                </a:solidFill>
                <a:latin typeface="Times New Roman" pitchFamily="18" charset="0"/>
                <a:ea typeface="黑体" pitchFamily="49" charset="-122"/>
                <a:cs typeface="Times New Roman" pitchFamily="18" charset="0"/>
              </a:rPr>
              <a:t>的数据存储</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 name="Picture 2" descr="C:\Users\FGJ\AppData\Roaming\Tencent\Users\794460205\QQ\WinTemp\RichOle\KSTG5DFY07%ZB13BCRRK`7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688" y="3818278"/>
            <a:ext cx="4091618" cy="2525000"/>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1"/>
          <p:cNvSpPr txBox="1">
            <a:spLocks/>
          </p:cNvSpPr>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r" defTabSz="914400" rtl="0" eaLnBrk="0" fontAlgn="auto" latinLnBrk="0" hangingPunct="0">
              <a:spcBef>
                <a:spcPts val="0"/>
              </a:spcBef>
              <a:spcAft>
                <a:spcPts val="0"/>
              </a:spcAft>
              <a:defRPr sz="1400" b="0" kern="1200">
                <a:solidFill>
                  <a:schemeClr val="tx1"/>
                </a:solidFill>
                <a:latin typeface="Calibri" pitchFamily="34" charset="0"/>
                <a:ea typeface="宋体" charset="-122"/>
                <a:cs typeface="+mn-cs"/>
              </a:defRPr>
            </a:lvl1pPr>
            <a:lvl2pPr marL="742950" indent="-285750" algn="l" defTabSz="914400" rtl="0" eaLnBrk="0" latinLnBrk="0" hangingPunct="0">
              <a:defRPr sz="1800" kern="1200">
                <a:solidFill>
                  <a:schemeClr val="tx1"/>
                </a:solidFill>
                <a:latin typeface="Calibri" pitchFamily="34" charset="0"/>
                <a:ea typeface="宋体" charset="-122"/>
                <a:cs typeface="+mn-cs"/>
              </a:defRPr>
            </a:lvl2pPr>
            <a:lvl3pPr marL="1143000" indent="-228600" algn="l" defTabSz="914400" rtl="0" eaLnBrk="0" latinLnBrk="0" hangingPunct="0">
              <a:defRPr sz="1800" kern="1200">
                <a:solidFill>
                  <a:schemeClr val="tx1"/>
                </a:solidFill>
                <a:latin typeface="Calibri" pitchFamily="34" charset="0"/>
                <a:ea typeface="宋体" charset="-122"/>
                <a:cs typeface="+mn-cs"/>
              </a:defRPr>
            </a:lvl3pPr>
            <a:lvl4pPr marL="1600200" indent="-228600" algn="l" defTabSz="914400" rtl="0" eaLnBrk="0" latinLnBrk="0" hangingPunct="0">
              <a:defRPr sz="1800" kern="1200">
                <a:solidFill>
                  <a:schemeClr val="tx1"/>
                </a:solidFill>
                <a:latin typeface="Calibri" pitchFamily="34" charset="0"/>
                <a:ea typeface="宋体" charset="-122"/>
                <a:cs typeface="+mn-cs"/>
              </a:defRPr>
            </a:lvl4pPr>
            <a:lvl5pPr marL="2057400" indent="-228600" algn="l" defTabSz="914400" rtl="0" eaLnBrk="0" latinLnBrk="0" hangingPunct="0">
              <a:defRPr sz="1800" kern="1200">
                <a:solidFill>
                  <a:schemeClr val="tx1"/>
                </a:solidFill>
                <a:latin typeface="Calibri" pitchFamily="34" charset="0"/>
                <a:ea typeface="宋体"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24</a:t>
            </a:fld>
            <a:endParaRPr lang="en-US" altLang="zh-CN" dirty="0" smtClean="0">
              <a:solidFill>
                <a:srgbClr val="000000"/>
              </a:solidFill>
              <a:latin typeface="Arial" charset="0"/>
            </a:endParaRPr>
          </a:p>
        </p:txBody>
      </p:sp>
      <p:sp>
        <p:nvSpPr>
          <p:cNvPr id="8" name="圆角矩形 7"/>
          <p:cNvSpPr/>
          <p:nvPr/>
        </p:nvSpPr>
        <p:spPr bwMode="auto">
          <a:xfrm>
            <a:off x="1172182" y="1881332"/>
            <a:ext cx="4552604" cy="571230"/>
          </a:xfrm>
          <a:prstGeom prst="roundRect">
            <a:avLst/>
          </a:prstGeom>
          <a:solidFill>
            <a:schemeClr val="accent3">
              <a:lumMod val="85000"/>
            </a:schemeClr>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9" name="圆角矩形 8"/>
          <p:cNvSpPr/>
          <p:nvPr/>
        </p:nvSpPr>
        <p:spPr bwMode="auto">
          <a:xfrm>
            <a:off x="1174521" y="2383726"/>
            <a:ext cx="4550265" cy="534437"/>
          </a:xfrm>
          <a:prstGeom prst="roundRect">
            <a:avLst/>
          </a:prstGeom>
          <a:solidFill>
            <a:schemeClr val="accent6">
              <a:lumMod val="20000"/>
              <a:lumOff val="80000"/>
            </a:schemeClr>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10" name="矩形 9"/>
          <p:cNvSpPr/>
          <p:nvPr/>
        </p:nvSpPr>
        <p:spPr bwMode="auto">
          <a:xfrm>
            <a:off x="4781751" y="2028447"/>
            <a:ext cx="633616" cy="32420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i="0" u="none" strike="noStrike" cap="none" normalizeH="0" baseline="0" dirty="0" smtClean="0">
                <a:ln>
                  <a:noFill/>
                </a:ln>
                <a:solidFill>
                  <a:schemeClr val="tx1"/>
                </a:solidFill>
                <a:effectLst/>
                <a:latin typeface="Arial" charset="0"/>
                <a:ea typeface="宋体" charset="-122"/>
              </a:rPr>
              <a:t>Save</a:t>
            </a:r>
            <a:endParaRPr kumimoji="0" lang="zh-CN" altLang="en-US" sz="1200" i="0" u="none" strike="noStrike" cap="none" normalizeH="0" baseline="0" dirty="0" smtClean="0">
              <a:ln>
                <a:noFill/>
              </a:ln>
              <a:solidFill>
                <a:schemeClr val="tx1"/>
              </a:solidFill>
              <a:effectLst/>
              <a:latin typeface="Arial" charset="0"/>
              <a:ea typeface="宋体" charset="-122"/>
            </a:endParaRPr>
          </a:p>
        </p:txBody>
      </p:sp>
      <p:sp>
        <p:nvSpPr>
          <p:cNvPr id="11" name="矩形 10"/>
          <p:cNvSpPr/>
          <p:nvPr/>
        </p:nvSpPr>
        <p:spPr bwMode="auto">
          <a:xfrm>
            <a:off x="3010916" y="2028447"/>
            <a:ext cx="789385" cy="3031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200" dirty="0" smtClean="0">
                <a:latin typeface="Arial" charset="0"/>
                <a:ea typeface="宋体" charset="-122"/>
              </a:rPr>
              <a:t>Update</a:t>
            </a:r>
            <a:endParaRPr lang="zh-CN" altLang="en-US" sz="1200" dirty="0">
              <a:latin typeface="Arial" charset="0"/>
              <a:ea typeface="宋体" charset="-122"/>
            </a:endParaRPr>
          </a:p>
        </p:txBody>
      </p:sp>
      <p:sp>
        <p:nvSpPr>
          <p:cNvPr id="12" name="矩形 11"/>
          <p:cNvSpPr/>
          <p:nvPr/>
        </p:nvSpPr>
        <p:spPr bwMode="auto">
          <a:xfrm>
            <a:off x="3961845" y="2032452"/>
            <a:ext cx="710544" cy="30929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200" dirty="0" smtClean="0">
                <a:latin typeface="Arial" charset="0"/>
                <a:ea typeface="宋体" charset="-122"/>
              </a:rPr>
              <a:t>Query</a:t>
            </a:r>
            <a:endParaRPr lang="zh-CN" altLang="en-US" sz="1200" dirty="0">
              <a:latin typeface="Arial" charset="0"/>
              <a:ea typeface="宋体" charset="-122"/>
            </a:endParaRPr>
          </a:p>
        </p:txBody>
      </p:sp>
      <p:sp>
        <p:nvSpPr>
          <p:cNvPr id="13" name="矩形 12"/>
          <p:cNvSpPr/>
          <p:nvPr/>
        </p:nvSpPr>
        <p:spPr bwMode="auto">
          <a:xfrm>
            <a:off x="2088908" y="2008684"/>
            <a:ext cx="667500" cy="31652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Arial" charset="0"/>
                <a:ea typeface="宋体" charset="-122"/>
              </a:rPr>
              <a:t>Delete</a:t>
            </a:r>
            <a:endParaRPr kumimoji="0" lang="zh-CN" altLang="en-US" sz="1200" i="0" u="none" strike="noStrike" cap="none" normalizeH="0" baseline="0" dirty="0" smtClean="0">
              <a:ln>
                <a:noFill/>
              </a:ln>
              <a:solidFill>
                <a:schemeClr val="tx1"/>
              </a:solidFill>
              <a:effectLst/>
              <a:latin typeface="Arial" charset="0"/>
              <a:ea typeface="宋体" charset="-122"/>
            </a:endParaRPr>
          </a:p>
        </p:txBody>
      </p:sp>
      <p:sp>
        <p:nvSpPr>
          <p:cNvPr id="14" name="TextBox 13"/>
          <p:cNvSpPr txBox="1"/>
          <p:nvPr/>
        </p:nvSpPr>
        <p:spPr>
          <a:xfrm>
            <a:off x="1303975" y="2028447"/>
            <a:ext cx="893402" cy="276999"/>
          </a:xfrm>
          <a:prstGeom prst="rect">
            <a:avLst/>
          </a:prstGeom>
          <a:noFill/>
          <a:ln>
            <a:noFill/>
          </a:ln>
        </p:spPr>
        <p:txBody>
          <a:bodyPr wrap="square" rtlCol="0">
            <a:spAutoFit/>
          </a:bodyPr>
          <a:lstStyle/>
          <a:p>
            <a:r>
              <a:rPr lang="zh-CN" altLang="en-US" sz="1200" dirty="0" smtClean="0"/>
              <a:t>应用层</a:t>
            </a:r>
            <a:endParaRPr lang="zh-CN" altLang="en-US" sz="1200" dirty="0"/>
          </a:p>
        </p:txBody>
      </p:sp>
      <p:sp>
        <p:nvSpPr>
          <p:cNvPr id="15" name="TextBox 14"/>
          <p:cNvSpPr txBox="1"/>
          <p:nvPr/>
        </p:nvSpPr>
        <p:spPr>
          <a:xfrm>
            <a:off x="1278774" y="2492415"/>
            <a:ext cx="893402" cy="276999"/>
          </a:xfrm>
          <a:prstGeom prst="rect">
            <a:avLst/>
          </a:prstGeom>
          <a:noFill/>
          <a:ln>
            <a:noFill/>
          </a:ln>
        </p:spPr>
        <p:txBody>
          <a:bodyPr wrap="square" rtlCol="0">
            <a:spAutoFit/>
          </a:bodyPr>
          <a:lstStyle/>
          <a:p>
            <a:r>
              <a:rPr lang="zh-CN" altLang="en-US" sz="1200" dirty="0" smtClean="0"/>
              <a:t>服务层</a:t>
            </a:r>
            <a:endParaRPr lang="zh-CN" altLang="en-US" sz="1200" dirty="0"/>
          </a:p>
        </p:txBody>
      </p:sp>
      <p:sp>
        <p:nvSpPr>
          <p:cNvPr id="16" name="圆角矩形 15"/>
          <p:cNvSpPr/>
          <p:nvPr/>
        </p:nvSpPr>
        <p:spPr bwMode="auto">
          <a:xfrm>
            <a:off x="1174520" y="2907352"/>
            <a:ext cx="4549607" cy="593656"/>
          </a:xfrm>
          <a:prstGeom prst="roundRect">
            <a:avLst/>
          </a:prstGeom>
          <a:solidFill>
            <a:srgbClr val="3399FF"/>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17" name="TextBox 16"/>
          <p:cNvSpPr txBox="1"/>
          <p:nvPr/>
        </p:nvSpPr>
        <p:spPr>
          <a:xfrm>
            <a:off x="1319165" y="3065681"/>
            <a:ext cx="893402" cy="276999"/>
          </a:xfrm>
          <a:prstGeom prst="rect">
            <a:avLst/>
          </a:prstGeom>
          <a:noFill/>
          <a:ln>
            <a:noFill/>
          </a:ln>
        </p:spPr>
        <p:txBody>
          <a:bodyPr wrap="square" rtlCol="0">
            <a:spAutoFit/>
          </a:bodyPr>
          <a:lstStyle/>
          <a:p>
            <a:r>
              <a:rPr lang="zh-CN" altLang="en-US" sz="1200" dirty="0" smtClean="0"/>
              <a:t>存储层</a:t>
            </a:r>
            <a:endParaRPr lang="zh-CN" altLang="en-US" sz="1200" dirty="0"/>
          </a:p>
        </p:txBody>
      </p:sp>
      <p:sp>
        <p:nvSpPr>
          <p:cNvPr id="18" name="矩形 17"/>
          <p:cNvSpPr/>
          <p:nvPr/>
        </p:nvSpPr>
        <p:spPr bwMode="auto">
          <a:xfrm>
            <a:off x="2380518" y="3065681"/>
            <a:ext cx="973533" cy="31740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19" name="矩形 18"/>
          <p:cNvSpPr/>
          <p:nvPr/>
        </p:nvSpPr>
        <p:spPr bwMode="auto">
          <a:xfrm>
            <a:off x="3744766" y="3066341"/>
            <a:ext cx="1034053" cy="33087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20" name="TextBox 19"/>
          <p:cNvSpPr txBox="1"/>
          <p:nvPr/>
        </p:nvSpPr>
        <p:spPr>
          <a:xfrm>
            <a:off x="2343073" y="3093277"/>
            <a:ext cx="1172672" cy="276999"/>
          </a:xfrm>
          <a:prstGeom prst="rect">
            <a:avLst/>
          </a:prstGeom>
          <a:noFill/>
          <a:ln>
            <a:noFill/>
          </a:ln>
        </p:spPr>
        <p:txBody>
          <a:bodyPr wrap="square" rtlCol="0">
            <a:spAutoFit/>
          </a:bodyPr>
          <a:lstStyle/>
          <a:p>
            <a:r>
              <a:rPr lang="zh-CN" altLang="en-US" sz="1200" dirty="0" smtClean="0"/>
              <a:t>主从复制</a:t>
            </a:r>
            <a:endParaRPr lang="zh-CN" altLang="en-US" sz="1200" dirty="0"/>
          </a:p>
        </p:txBody>
      </p:sp>
      <p:sp>
        <p:nvSpPr>
          <p:cNvPr id="21" name="TextBox 20"/>
          <p:cNvSpPr txBox="1"/>
          <p:nvPr/>
        </p:nvSpPr>
        <p:spPr>
          <a:xfrm>
            <a:off x="3857040" y="3123116"/>
            <a:ext cx="877332" cy="276999"/>
          </a:xfrm>
          <a:prstGeom prst="rect">
            <a:avLst/>
          </a:prstGeom>
          <a:noFill/>
          <a:ln>
            <a:noFill/>
          </a:ln>
        </p:spPr>
        <p:txBody>
          <a:bodyPr wrap="square" rtlCol="0">
            <a:spAutoFit/>
          </a:bodyPr>
          <a:lstStyle/>
          <a:p>
            <a:r>
              <a:rPr lang="zh-CN" altLang="en-US" sz="1200" dirty="0" smtClean="0"/>
              <a:t>集群分片</a:t>
            </a:r>
            <a:endParaRPr lang="zh-CN" altLang="en-US" sz="1200" dirty="0"/>
          </a:p>
        </p:txBody>
      </p:sp>
      <p:sp>
        <p:nvSpPr>
          <p:cNvPr id="23" name="TextBox 22"/>
          <p:cNvSpPr txBox="1"/>
          <p:nvPr/>
        </p:nvSpPr>
        <p:spPr>
          <a:xfrm>
            <a:off x="4733456" y="5373216"/>
            <a:ext cx="3336245" cy="646331"/>
          </a:xfrm>
          <a:prstGeom prst="rect">
            <a:avLst/>
          </a:prstGeom>
          <a:noFill/>
        </p:spPr>
        <p:txBody>
          <a:bodyPr wrap="square" rtlCol="0">
            <a:spAutoFit/>
          </a:bodyPr>
          <a:lstStyle/>
          <a:p>
            <a:r>
              <a:rPr lang="en-US" altLang="zh-CN" dirty="0" smtClean="0"/>
              <a:t>Windows</a:t>
            </a:r>
            <a:r>
              <a:rPr lang="zh-CN" altLang="en-US" dirty="0" smtClean="0"/>
              <a:t>系统下包含三个存储节点的自动分片集群</a:t>
            </a:r>
            <a:endParaRPr lang="zh-CN" altLang="en-US" dirty="0"/>
          </a:p>
        </p:txBody>
      </p:sp>
      <p:sp>
        <p:nvSpPr>
          <p:cNvPr id="24" name="矩形 23"/>
          <p:cNvSpPr/>
          <p:nvPr/>
        </p:nvSpPr>
        <p:spPr bwMode="auto">
          <a:xfrm>
            <a:off x="2267326" y="2492415"/>
            <a:ext cx="845460" cy="31706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5" name="文本框 4"/>
          <p:cNvSpPr txBox="1"/>
          <p:nvPr/>
        </p:nvSpPr>
        <p:spPr>
          <a:xfrm>
            <a:off x="2389914" y="2492595"/>
            <a:ext cx="800583" cy="307777"/>
          </a:xfrm>
          <a:prstGeom prst="rect">
            <a:avLst/>
          </a:prstGeom>
          <a:noFill/>
          <a:ln>
            <a:noFill/>
          </a:ln>
        </p:spPr>
        <p:txBody>
          <a:bodyPr wrap="square" rtlCol="0">
            <a:spAutoFit/>
          </a:bodyPr>
          <a:lstStyle/>
          <a:p>
            <a:r>
              <a:rPr lang="zh-CN" altLang="en-US" sz="1400" dirty="0" smtClean="0"/>
              <a:t>索引</a:t>
            </a:r>
            <a:endParaRPr lang="zh-CN" altLang="en-US" sz="1400" dirty="0"/>
          </a:p>
        </p:txBody>
      </p:sp>
      <p:sp>
        <p:nvSpPr>
          <p:cNvPr id="26" name="矩形 25"/>
          <p:cNvSpPr/>
          <p:nvPr/>
        </p:nvSpPr>
        <p:spPr bwMode="auto">
          <a:xfrm>
            <a:off x="3737788" y="2471319"/>
            <a:ext cx="1021878" cy="317061"/>
          </a:xfrm>
          <a:prstGeom prst="rect">
            <a:avLst/>
          </a:prstGeom>
          <a:solidFill>
            <a:schemeClr val="accent1"/>
          </a:solidFill>
          <a:ln w="9525" cap="flat" cmpd="sng" algn="ctr">
            <a:no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文本框 32"/>
          <p:cNvSpPr txBox="1"/>
          <p:nvPr/>
        </p:nvSpPr>
        <p:spPr>
          <a:xfrm>
            <a:off x="3769591" y="2501699"/>
            <a:ext cx="1183938" cy="307777"/>
          </a:xfrm>
          <a:prstGeom prst="rect">
            <a:avLst/>
          </a:prstGeom>
          <a:noFill/>
          <a:ln>
            <a:noFill/>
          </a:ln>
        </p:spPr>
        <p:txBody>
          <a:bodyPr wrap="square" rtlCol="0">
            <a:spAutoFit/>
          </a:bodyPr>
          <a:lstStyle/>
          <a:p>
            <a:r>
              <a:rPr lang="en-US" altLang="zh-CN" sz="1400" dirty="0" smtClean="0"/>
              <a:t>Mapreduce</a:t>
            </a:r>
            <a:endParaRPr lang="zh-CN" altLang="en-US" sz="1400" dirty="0"/>
          </a:p>
        </p:txBody>
      </p:sp>
      <p:sp>
        <p:nvSpPr>
          <p:cNvPr id="30" name="TextBox 29"/>
          <p:cNvSpPr txBox="1"/>
          <p:nvPr/>
        </p:nvSpPr>
        <p:spPr>
          <a:xfrm>
            <a:off x="6212222" y="1797614"/>
            <a:ext cx="1586993" cy="738664"/>
          </a:xfrm>
          <a:prstGeom prst="rect">
            <a:avLst/>
          </a:prstGeom>
          <a:noFill/>
        </p:spPr>
        <p:txBody>
          <a:bodyPr wrap="square" rtlCol="0">
            <a:spAutoFit/>
          </a:bodyPr>
          <a:lstStyle/>
          <a:p>
            <a:r>
              <a:rPr lang="en-US" altLang="zh-CN" sz="1400" dirty="0" smtClean="0"/>
              <a:t>Pat</a:t>
            </a:r>
            <a:r>
              <a:rPr lang="zh-CN" altLang="en-US" sz="1400" dirty="0" smtClean="0"/>
              <a:t>病人基本信息</a:t>
            </a:r>
            <a:endParaRPr lang="en-US" altLang="zh-CN" sz="1400" dirty="0" smtClean="0"/>
          </a:p>
          <a:p>
            <a:r>
              <a:rPr lang="en-US" altLang="zh-CN" sz="1400" dirty="0" smtClean="0"/>
              <a:t>History </a:t>
            </a:r>
            <a:r>
              <a:rPr lang="zh-CN" altLang="en-US" sz="1400" dirty="0" smtClean="0"/>
              <a:t>病史信息</a:t>
            </a:r>
            <a:endParaRPr lang="en-US" altLang="zh-CN" sz="1400" dirty="0" smtClean="0"/>
          </a:p>
          <a:p>
            <a:r>
              <a:rPr lang="en-US" altLang="zh-CN" sz="1400" dirty="0" err="1" smtClean="0"/>
              <a:t>Inquery</a:t>
            </a:r>
            <a:r>
              <a:rPr lang="en-US" altLang="zh-CN" sz="1400" dirty="0" smtClean="0"/>
              <a:t> </a:t>
            </a:r>
            <a:r>
              <a:rPr lang="zh-CN" altLang="en-US" sz="1400" dirty="0" smtClean="0"/>
              <a:t>问诊信息</a:t>
            </a:r>
            <a:endParaRPr lang="en-US" altLang="zh-CN" sz="1400" dirty="0" smtClean="0"/>
          </a:p>
        </p:txBody>
      </p:sp>
      <p:sp>
        <p:nvSpPr>
          <p:cNvPr id="57344" name="左大括号 57343"/>
          <p:cNvSpPr/>
          <p:nvPr/>
        </p:nvSpPr>
        <p:spPr bwMode="auto">
          <a:xfrm>
            <a:off x="5843061" y="1856545"/>
            <a:ext cx="288032" cy="646903"/>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8960604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53200" y="635542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25</a:t>
            </a:fld>
            <a:endParaRPr lang="en-US" altLang="zh-CN" smtClean="0">
              <a:solidFill>
                <a:srgbClr val="000000"/>
              </a:solidFill>
              <a:latin typeface="Arial" charset="0"/>
            </a:endParaRPr>
          </a:p>
        </p:txBody>
      </p:sp>
      <p:sp>
        <p:nvSpPr>
          <p:cNvPr id="57348" name="标题 1"/>
          <p:cNvSpPr txBox="1">
            <a:spLocks/>
          </p:cNvSpPr>
          <p:nvPr/>
        </p:nvSpPr>
        <p:spPr bwMode="auto">
          <a:xfrm>
            <a:off x="414162"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a:solidFill>
                  <a:srgbClr val="FFFFFF"/>
                </a:solidFill>
                <a:latin typeface="Times New Roman" pitchFamily="18" charset="0"/>
                <a:ea typeface="黑体" pitchFamily="49" charset="-122"/>
                <a:cs typeface="Times New Roman" pitchFamily="18" charset="0"/>
              </a:rPr>
              <a:t>决策支持服务构建</a:t>
            </a:r>
            <a:r>
              <a:rPr lang="zh-CN" altLang="en-US" sz="2800" b="1" dirty="0" smtClean="0">
                <a:solidFill>
                  <a:srgbClr val="FFFFFF"/>
                </a:solidFill>
                <a:latin typeface="Times New Roman" pitchFamily="18" charset="0"/>
                <a:ea typeface="黑体" pitchFamily="49" charset="-122"/>
                <a:cs typeface="Times New Roman" pitchFamily="18" charset="0"/>
              </a:rPr>
              <a:t>方案</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618848" y="2619558"/>
            <a:ext cx="1800200" cy="369332"/>
          </a:xfrm>
          <a:prstGeom prst="rect">
            <a:avLst/>
          </a:prstGeom>
          <a:noFill/>
        </p:spPr>
        <p:txBody>
          <a:bodyPr wrap="square" rtlCol="0">
            <a:spAutoFit/>
          </a:bodyPr>
          <a:lstStyle/>
          <a:p>
            <a:r>
              <a:rPr lang="zh-CN" altLang="en-US" dirty="0" smtClean="0"/>
              <a:t>疾病需求分析</a:t>
            </a:r>
            <a:endParaRPr lang="zh-CN" altLang="en-US" dirty="0"/>
          </a:p>
        </p:txBody>
      </p:sp>
      <p:sp>
        <p:nvSpPr>
          <p:cNvPr id="4" name="TextBox 3"/>
          <p:cNvSpPr txBox="1"/>
          <p:nvPr/>
        </p:nvSpPr>
        <p:spPr>
          <a:xfrm>
            <a:off x="4918218" y="2567860"/>
            <a:ext cx="1440160" cy="369332"/>
          </a:xfrm>
          <a:prstGeom prst="rect">
            <a:avLst/>
          </a:prstGeom>
          <a:noFill/>
        </p:spPr>
        <p:txBody>
          <a:bodyPr wrap="square" rtlCol="0">
            <a:spAutoFit/>
          </a:bodyPr>
          <a:lstStyle/>
          <a:p>
            <a:r>
              <a:rPr lang="zh-CN" altLang="en-US" dirty="0" smtClean="0"/>
              <a:t>系统实现</a:t>
            </a:r>
            <a:endParaRPr lang="zh-CN" altLang="en-US" dirty="0"/>
          </a:p>
        </p:txBody>
      </p:sp>
      <p:sp>
        <p:nvSpPr>
          <p:cNvPr id="5" name="TextBox 4"/>
          <p:cNvSpPr txBox="1"/>
          <p:nvPr/>
        </p:nvSpPr>
        <p:spPr>
          <a:xfrm>
            <a:off x="7244431" y="2587729"/>
            <a:ext cx="1512168" cy="369332"/>
          </a:xfrm>
          <a:prstGeom prst="rect">
            <a:avLst/>
          </a:prstGeom>
          <a:noFill/>
        </p:spPr>
        <p:txBody>
          <a:bodyPr wrap="square" rtlCol="0">
            <a:spAutoFit/>
          </a:bodyPr>
          <a:lstStyle/>
          <a:p>
            <a:r>
              <a:rPr lang="zh-CN" altLang="en-US" dirty="0" smtClean="0"/>
              <a:t>系统应用</a:t>
            </a:r>
            <a:endParaRPr lang="zh-CN" altLang="en-US" dirty="0"/>
          </a:p>
        </p:txBody>
      </p:sp>
      <p:sp>
        <p:nvSpPr>
          <p:cNvPr id="8" name="TextBox 7"/>
          <p:cNvSpPr txBox="1"/>
          <p:nvPr/>
        </p:nvSpPr>
        <p:spPr>
          <a:xfrm>
            <a:off x="727016" y="3089700"/>
            <a:ext cx="1440160" cy="369332"/>
          </a:xfrm>
          <a:prstGeom prst="rect">
            <a:avLst/>
          </a:prstGeom>
          <a:noFill/>
        </p:spPr>
        <p:txBody>
          <a:bodyPr wrap="square" rtlCol="0">
            <a:spAutoFit/>
          </a:bodyPr>
          <a:lstStyle/>
          <a:p>
            <a:r>
              <a:rPr lang="en-US" altLang="zh-CN" dirty="0" smtClean="0"/>
              <a:t>1.</a:t>
            </a:r>
            <a:r>
              <a:rPr lang="zh-CN" altLang="en-US" dirty="0" smtClean="0"/>
              <a:t>选取病种</a:t>
            </a:r>
            <a:endParaRPr lang="zh-CN" altLang="en-US" dirty="0"/>
          </a:p>
        </p:txBody>
      </p:sp>
      <p:sp>
        <p:nvSpPr>
          <p:cNvPr id="10" name="TextBox 9"/>
          <p:cNvSpPr txBox="1"/>
          <p:nvPr/>
        </p:nvSpPr>
        <p:spPr>
          <a:xfrm>
            <a:off x="695440" y="3553598"/>
            <a:ext cx="1705312" cy="923330"/>
          </a:xfrm>
          <a:prstGeom prst="rect">
            <a:avLst/>
          </a:prstGeom>
          <a:noFill/>
        </p:spPr>
        <p:txBody>
          <a:bodyPr wrap="square" rtlCol="0">
            <a:spAutoFit/>
          </a:bodyPr>
          <a:lstStyle/>
          <a:p>
            <a:r>
              <a:rPr lang="en-US" altLang="zh-CN" dirty="0" smtClean="0"/>
              <a:t>2.</a:t>
            </a:r>
            <a:r>
              <a:rPr lang="zh-CN" altLang="en-US" dirty="0" smtClean="0"/>
              <a:t>针对疾病诊断数据需求进行建模</a:t>
            </a:r>
            <a:endParaRPr lang="zh-CN" altLang="en-US" dirty="0"/>
          </a:p>
        </p:txBody>
      </p:sp>
      <p:sp>
        <p:nvSpPr>
          <p:cNvPr id="11" name="TextBox 10"/>
          <p:cNvSpPr txBox="1"/>
          <p:nvPr/>
        </p:nvSpPr>
        <p:spPr>
          <a:xfrm>
            <a:off x="4810224" y="2824717"/>
            <a:ext cx="1743951" cy="1754326"/>
          </a:xfrm>
          <a:prstGeom prst="rect">
            <a:avLst/>
          </a:prstGeom>
          <a:noFill/>
        </p:spPr>
        <p:txBody>
          <a:bodyPr wrap="square" rtlCol="0">
            <a:spAutoFit/>
          </a:bodyPr>
          <a:lstStyle/>
          <a:p>
            <a:r>
              <a:rPr lang="en-US" altLang="zh-CN" dirty="0" smtClean="0"/>
              <a:t>1.</a:t>
            </a:r>
            <a:r>
              <a:rPr lang="zh-CN" altLang="en-US" dirty="0" smtClean="0"/>
              <a:t>诊断流程界面配置</a:t>
            </a:r>
            <a:endParaRPr lang="en-US" altLang="zh-CN" dirty="0" smtClean="0"/>
          </a:p>
          <a:p>
            <a:r>
              <a:rPr lang="en-US" altLang="zh-CN" dirty="0" smtClean="0"/>
              <a:t>2.</a:t>
            </a:r>
            <a:r>
              <a:rPr lang="zh-CN" altLang="en-US" dirty="0" smtClean="0"/>
              <a:t>数据交互模块实现</a:t>
            </a:r>
            <a:endParaRPr lang="en-US" altLang="zh-CN" dirty="0" smtClean="0"/>
          </a:p>
          <a:p>
            <a:r>
              <a:rPr lang="en-US" altLang="zh-CN" dirty="0" smtClean="0"/>
              <a:t>3</a:t>
            </a:r>
            <a:r>
              <a:rPr lang="en-US" altLang="zh-CN" dirty="0" smtClean="0"/>
              <a:t>.</a:t>
            </a:r>
            <a:r>
              <a:rPr lang="zh-CN" altLang="en-US" dirty="0" smtClean="0"/>
              <a:t>推理引擎实现</a:t>
            </a:r>
            <a:endParaRPr lang="en-US" altLang="zh-CN" dirty="0" smtClean="0"/>
          </a:p>
        </p:txBody>
      </p:sp>
      <p:sp>
        <p:nvSpPr>
          <p:cNvPr id="12" name="TextBox 11"/>
          <p:cNvSpPr txBox="1"/>
          <p:nvPr/>
        </p:nvSpPr>
        <p:spPr>
          <a:xfrm>
            <a:off x="6927426" y="3010044"/>
            <a:ext cx="1781391" cy="1200329"/>
          </a:xfrm>
          <a:prstGeom prst="rect">
            <a:avLst/>
          </a:prstGeom>
          <a:noFill/>
        </p:spPr>
        <p:txBody>
          <a:bodyPr wrap="square" rtlCol="0">
            <a:spAutoFit/>
          </a:bodyPr>
          <a:lstStyle/>
          <a:p>
            <a:r>
              <a:rPr lang="en-US" altLang="zh-CN" dirty="0" smtClean="0"/>
              <a:t>1.</a:t>
            </a:r>
            <a:r>
              <a:rPr lang="zh-CN" altLang="en-US" dirty="0" smtClean="0"/>
              <a:t>云平台部署系统</a:t>
            </a:r>
            <a:endParaRPr lang="en-US" altLang="zh-CN" dirty="0" smtClean="0"/>
          </a:p>
          <a:p>
            <a:r>
              <a:rPr lang="en-US" altLang="zh-CN" dirty="0" smtClean="0"/>
              <a:t>2.</a:t>
            </a:r>
            <a:r>
              <a:rPr lang="zh-CN" altLang="en-US" dirty="0" smtClean="0"/>
              <a:t>临床辅助决策</a:t>
            </a:r>
            <a:endParaRPr lang="en-US" altLang="zh-CN" dirty="0" smtClean="0"/>
          </a:p>
          <a:p>
            <a:r>
              <a:rPr lang="en-US" altLang="zh-CN" dirty="0" smtClean="0"/>
              <a:t>3.</a:t>
            </a:r>
            <a:r>
              <a:rPr lang="zh-CN" altLang="en-US" dirty="0" smtClean="0"/>
              <a:t>临床数据收集</a:t>
            </a:r>
            <a:endParaRPr lang="zh-CN" altLang="en-US" dirty="0"/>
          </a:p>
        </p:txBody>
      </p:sp>
      <p:sp>
        <p:nvSpPr>
          <p:cNvPr id="13" name="TextBox 12"/>
          <p:cNvSpPr txBox="1"/>
          <p:nvPr/>
        </p:nvSpPr>
        <p:spPr>
          <a:xfrm>
            <a:off x="2879812" y="2634410"/>
            <a:ext cx="1368152" cy="369332"/>
          </a:xfrm>
          <a:prstGeom prst="rect">
            <a:avLst/>
          </a:prstGeom>
          <a:noFill/>
        </p:spPr>
        <p:txBody>
          <a:bodyPr wrap="square" rtlCol="0">
            <a:spAutoFit/>
          </a:bodyPr>
          <a:lstStyle/>
          <a:p>
            <a:r>
              <a:rPr lang="zh-CN" altLang="en-US" dirty="0" smtClean="0"/>
              <a:t>推理构建</a:t>
            </a:r>
            <a:endParaRPr lang="zh-CN" altLang="en-US" dirty="0"/>
          </a:p>
        </p:txBody>
      </p:sp>
      <p:sp>
        <p:nvSpPr>
          <p:cNvPr id="14" name="TextBox 13"/>
          <p:cNvSpPr txBox="1"/>
          <p:nvPr/>
        </p:nvSpPr>
        <p:spPr>
          <a:xfrm>
            <a:off x="2672252" y="3101715"/>
            <a:ext cx="1605020" cy="1477328"/>
          </a:xfrm>
          <a:prstGeom prst="rect">
            <a:avLst/>
          </a:prstGeom>
          <a:noFill/>
        </p:spPr>
        <p:txBody>
          <a:bodyPr wrap="square" rtlCol="0">
            <a:spAutoFit/>
          </a:bodyPr>
          <a:lstStyle/>
          <a:p>
            <a:r>
              <a:rPr lang="en-US" altLang="zh-CN" dirty="0" smtClean="0"/>
              <a:t>1.</a:t>
            </a:r>
            <a:r>
              <a:rPr lang="zh-CN" altLang="en-US" dirty="0" smtClean="0"/>
              <a:t>推理方法选择</a:t>
            </a:r>
            <a:endParaRPr lang="en-US" altLang="zh-CN" dirty="0" smtClean="0"/>
          </a:p>
          <a:p>
            <a:r>
              <a:rPr lang="en-US" altLang="zh-CN" dirty="0" smtClean="0"/>
              <a:t>2.</a:t>
            </a:r>
            <a:r>
              <a:rPr lang="zh-CN" altLang="en-US" dirty="0" smtClean="0"/>
              <a:t>知识库构建或更新</a:t>
            </a:r>
            <a:endParaRPr lang="en-US" altLang="zh-CN" dirty="0" smtClean="0"/>
          </a:p>
          <a:p>
            <a:endParaRPr lang="zh-CN" altLang="en-US" dirty="0"/>
          </a:p>
        </p:txBody>
      </p:sp>
      <p:sp>
        <p:nvSpPr>
          <p:cNvPr id="15" name="燕尾形 14"/>
          <p:cNvSpPr/>
          <p:nvPr/>
        </p:nvSpPr>
        <p:spPr bwMode="auto">
          <a:xfrm>
            <a:off x="2239028" y="2621546"/>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燕尾形 17"/>
          <p:cNvSpPr/>
          <p:nvPr/>
        </p:nvSpPr>
        <p:spPr bwMode="auto">
          <a:xfrm>
            <a:off x="2385886" y="2621546"/>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燕尾形 18"/>
          <p:cNvSpPr/>
          <p:nvPr/>
        </p:nvSpPr>
        <p:spPr bwMode="auto">
          <a:xfrm>
            <a:off x="4335132"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燕尾形 19"/>
          <p:cNvSpPr/>
          <p:nvPr/>
        </p:nvSpPr>
        <p:spPr bwMode="auto">
          <a:xfrm>
            <a:off x="4481990"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1" name="燕尾形 20"/>
          <p:cNvSpPr/>
          <p:nvPr/>
        </p:nvSpPr>
        <p:spPr bwMode="auto">
          <a:xfrm>
            <a:off x="6531376"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燕尾形 21"/>
          <p:cNvSpPr/>
          <p:nvPr/>
        </p:nvSpPr>
        <p:spPr bwMode="auto">
          <a:xfrm>
            <a:off x="6678234"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TextBox 15"/>
          <p:cNvSpPr txBox="1"/>
          <p:nvPr/>
        </p:nvSpPr>
        <p:spPr>
          <a:xfrm>
            <a:off x="5473132" y="5095894"/>
            <a:ext cx="1295112" cy="1200329"/>
          </a:xfrm>
          <a:prstGeom prst="rect">
            <a:avLst/>
          </a:prstGeom>
          <a:noFill/>
        </p:spPr>
        <p:txBody>
          <a:bodyPr wrap="square" rtlCol="0">
            <a:spAutoFit/>
          </a:bodyPr>
          <a:lstStyle/>
          <a:p>
            <a:r>
              <a:rPr lang="zh-CN" altLang="en-US" dirty="0" smtClean="0"/>
              <a:t>知识更新</a:t>
            </a:r>
            <a:endParaRPr lang="en-US" altLang="zh-CN" dirty="0" smtClean="0"/>
          </a:p>
          <a:p>
            <a:r>
              <a:rPr lang="en-US" altLang="zh-CN" dirty="0" smtClean="0"/>
              <a:t>OR</a:t>
            </a:r>
            <a:r>
              <a:rPr lang="zh-CN" altLang="en-US" dirty="0" smtClean="0"/>
              <a:t>临床医学研究需求变更</a:t>
            </a:r>
            <a:endParaRPr lang="zh-CN" altLang="en-US" dirty="0"/>
          </a:p>
        </p:txBody>
      </p:sp>
      <p:sp>
        <p:nvSpPr>
          <p:cNvPr id="27" name="燕尾形 26"/>
          <p:cNvSpPr/>
          <p:nvPr/>
        </p:nvSpPr>
        <p:spPr bwMode="auto">
          <a:xfrm rot="9600000">
            <a:off x="7006928" y="4841217"/>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燕尾形 27"/>
          <p:cNvSpPr/>
          <p:nvPr/>
        </p:nvSpPr>
        <p:spPr bwMode="auto">
          <a:xfrm rot="9600000">
            <a:off x="7149762" y="4787966"/>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0" name="燕尾形 29"/>
          <p:cNvSpPr>
            <a:spLocks/>
          </p:cNvSpPr>
          <p:nvPr/>
        </p:nvSpPr>
        <p:spPr bwMode="auto">
          <a:xfrm rot="13140000">
            <a:off x="4523521" y="4898952"/>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燕尾形 30"/>
          <p:cNvSpPr>
            <a:spLocks/>
          </p:cNvSpPr>
          <p:nvPr/>
        </p:nvSpPr>
        <p:spPr bwMode="auto">
          <a:xfrm rot="13140000">
            <a:off x="4624660" y="498755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圆角矩形 31"/>
          <p:cNvSpPr/>
          <p:nvPr/>
        </p:nvSpPr>
        <p:spPr bwMode="auto">
          <a:xfrm>
            <a:off x="618848" y="2326906"/>
            <a:ext cx="1575712"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4" name="圆角矩形 33"/>
          <p:cNvSpPr/>
          <p:nvPr/>
        </p:nvSpPr>
        <p:spPr bwMode="auto">
          <a:xfrm>
            <a:off x="2672252" y="2339020"/>
            <a:ext cx="1575712"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5" name="圆角矩形 34"/>
          <p:cNvSpPr/>
          <p:nvPr/>
        </p:nvSpPr>
        <p:spPr bwMode="auto">
          <a:xfrm>
            <a:off x="4779846" y="2339020"/>
            <a:ext cx="1578532"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6" name="圆角矩形 35"/>
          <p:cNvSpPr/>
          <p:nvPr/>
        </p:nvSpPr>
        <p:spPr bwMode="auto">
          <a:xfrm>
            <a:off x="6949445" y="2339020"/>
            <a:ext cx="1737355"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圆角矩形 32"/>
          <p:cNvSpPr/>
          <p:nvPr/>
        </p:nvSpPr>
        <p:spPr bwMode="auto">
          <a:xfrm>
            <a:off x="5306918" y="5031418"/>
            <a:ext cx="1490281" cy="135100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Tree>
    <p:extLst>
      <p:ext uri="{BB962C8B-B14F-4D97-AF65-F5344CB8AC3E}">
        <p14:creationId xmlns:p14="http://schemas.microsoft.com/office/powerpoint/2010/main" val="12839633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26</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p:grpSpPr>
        <p:sp>
          <p:nvSpPr>
            <p:cNvPr id="42" name="矩形 41"/>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accent5">
              <a:lumMod val="9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8110075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横卷形 7"/>
          <p:cNvSpPr/>
          <p:nvPr/>
        </p:nvSpPr>
        <p:spPr>
          <a:xfrm>
            <a:off x="1763688" y="1412776"/>
            <a:ext cx="6840761" cy="1655762"/>
          </a:xfrm>
          <a:prstGeom prst="horizontalScroll">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317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微软雅黑"/>
              <a:cs typeface="+mn-cs"/>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系统需求分析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 name="Picture 27" descr="C:\Users\FGJ\Pictures\imagesCAUI51Q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861871"/>
            <a:ext cx="89402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2123729" y="1640493"/>
            <a:ext cx="64807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smtClean="0">
                <a:ea typeface="微软雅黑" pitchFamily="34" charset="-122"/>
              </a:rPr>
              <a:t>WHO</a:t>
            </a:r>
            <a:r>
              <a:rPr lang="zh-CN" altLang="en-US" dirty="0" smtClean="0">
                <a:ea typeface="微软雅黑" pitchFamily="34" charset="-122"/>
              </a:rPr>
              <a:t>报告</a:t>
            </a:r>
            <a:r>
              <a:rPr lang="zh-CN" altLang="en-US" dirty="0">
                <a:ea typeface="微软雅黑" pitchFamily="34" charset="-122"/>
              </a:rPr>
              <a:t>称，全球约有</a:t>
            </a:r>
            <a:r>
              <a:rPr lang="en-US" altLang="zh-CN" dirty="0">
                <a:ea typeface="微软雅黑" pitchFamily="34" charset="-122"/>
              </a:rPr>
              <a:t>10%</a:t>
            </a:r>
            <a:r>
              <a:rPr lang="zh-CN" altLang="en-US" dirty="0">
                <a:ea typeface="微软雅黑" pitchFamily="34" charset="-122"/>
              </a:rPr>
              <a:t>的成年人患有偏头痛，</a:t>
            </a:r>
            <a:r>
              <a:rPr lang="en-US" altLang="zh-CN" dirty="0">
                <a:ea typeface="微软雅黑" pitchFamily="34" charset="-122"/>
              </a:rPr>
              <a:t>1.7%~4%</a:t>
            </a:r>
            <a:r>
              <a:rPr lang="zh-CN" altLang="en-US" dirty="0">
                <a:ea typeface="微软雅黑" pitchFamily="34" charset="-122"/>
              </a:rPr>
              <a:t>的成年人每月至少有</a:t>
            </a:r>
            <a:r>
              <a:rPr lang="en-US" altLang="zh-CN" dirty="0">
                <a:ea typeface="微软雅黑" pitchFamily="34" charset="-122"/>
              </a:rPr>
              <a:t>15</a:t>
            </a:r>
            <a:r>
              <a:rPr lang="zh-CN" altLang="en-US" dirty="0">
                <a:ea typeface="微软雅黑" pitchFamily="34" charset="-122"/>
              </a:rPr>
              <a:t>天发生头痛。然而，在偏头痛和紧张型头痛患者中，仅有</a:t>
            </a:r>
            <a:r>
              <a:rPr lang="en-US" altLang="zh-CN" dirty="0">
                <a:ea typeface="微软雅黑" pitchFamily="34" charset="-122"/>
              </a:rPr>
              <a:t>40%</a:t>
            </a:r>
            <a:r>
              <a:rPr lang="zh-CN" altLang="en-US" dirty="0">
                <a:ea typeface="微软雅黑" pitchFamily="34" charset="-122"/>
              </a:rPr>
              <a:t>获得了专业诊断，而在药物过量所致头痛患者中，这一比例更是低至</a:t>
            </a:r>
            <a:r>
              <a:rPr lang="en-US" altLang="zh-CN" dirty="0">
                <a:ea typeface="微软雅黑" pitchFamily="34" charset="-122"/>
              </a:rPr>
              <a:t>10%</a:t>
            </a:r>
          </a:p>
        </p:txBody>
      </p:sp>
      <p:sp>
        <p:nvSpPr>
          <p:cNvPr id="3" name="TextBox 2"/>
          <p:cNvSpPr txBox="1"/>
          <p:nvPr/>
        </p:nvSpPr>
        <p:spPr>
          <a:xfrm>
            <a:off x="1333282" y="4108430"/>
            <a:ext cx="2880320" cy="369332"/>
          </a:xfrm>
          <a:prstGeom prst="rect">
            <a:avLst/>
          </a:prstGeom>
          <a:noFill/>
        </p:spPr>
        <p:txBody>
          <a:bodyPr wrap="square" rtlCol="0">
            <a:spAutoFit/>
          </a:bodyPr>
          <a:lstStyle/>
          <a:p>
            <a:endParaRPr lang="zh-CN" altLang="en-US" dirty="0"/>
          </a:p>
        </p:txBody>
      </p:sp>
      <p:sp>
        <p:nvSpPr>
          <p:cNvPr id="10" name="TextBox 9"/>
          <p:cNvSpPr txBox="1"/>
          <p:nvPr/>
        </p:nvSpPr>
        <p:spPr>
          <a:xfrm>
            <a:off x="1227030" y="3156280"/>
            <a:ext cx="6705600" cy="1323439"/>
          </a:xfrm>
          <a:prstGeom prst="rect">
            <a:avLst/>
          </a:prstGeom>
          <a:noFill/>
        </p:spPr>
        <p:txBody>
          <a:bodyPr>
            <a:spAutoFit/>
          </a:bodyPr>
          <a:lstStyle/>
          <a:p>
            <a:pPr marL="285750" marR="0" lvl="0" indent="-285750" defTabSz="914400" eaLnBrk="1" fontAlgn="auto" latinLnBrk="0" hangingPunct="1">
              <a:lnSpc>
                <a:spcPct val="100000"/>
              </a:lnSpc>
              <a:spcBef>
                <a:spcPts val="0"/>
              </a:spcBef>
              <a:spcAft>
                <a:spcPts val="0"/>
              </a:spcAft>
              <a:buClrTx/>
              <a:buSzTx/>
              <a:buFont typeface="Wingdings" pitchFamily="2" charset="2"/>
              <a:buChar char="Ø"/>
              <a:tabLst/>
              <a:defRPr/>
            </a:pP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头痛 </a:t>
            </a:r>
            <a:endParaRPr kumimoji="0" lang="en-US" altLang="zh-CN"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原发性</a:t>
            </a: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头痛：无明确病因的头痛，包括偏头痛</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、紧张</a:t>
            </a: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型</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头痛等，占头痛总数</a:t>
            </a:r>
            <a:r>
              <a:rPr kumimoji="0" lang="en-US" altLang="zh-CN" sz="2000" b="0" i="0" u="none" strike="noStrike" kern="0" cap="none" spc="0" normalizeH="0" baseline="0" noProof="0" dirty="0" smtClean="0">
                <a:ln>
                  <a:noFill/>
                </a:ln>
                <a:solidFill>
                  <a:srgbClr val="FF0000"/>
                </a:solidFill>
                <a:effectLst/>
                <a:uLnTx/>
                <a:uFillTx/>
                <a:latin typeface="华文细黑" pitchFamily="2" charset="-122"/>
                <a:ea typeface="华文细黑" pitchFamily="2" charset="-122"/>
              </a:rPr>
              <a:t>80%</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以上</a:t>
            </a:r>
            <a:endParaRPr kumimoji="0" lang="en-US" altLang="zh-CN"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继发性头痛种类繁多，主要根据其病因</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分类</a:t>
            </a:r>
            <a:endPar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p:txBody>
      </p:sp>
      <p:sp>
        <p:nvSpPr>
          <p:cNvPr id="7" name="TextBox 6"/>
          <p:cNvSpPr txBox="1"/>
          <p:nvPr/>
        </p:nvSpPr>
        <p:spPr>
          <a:xfrm>
            <a:off x="1734484" y="6021288"/>
            <a:ext cx="5584136" cy="369332"/>
          </a:xfrm>
          <a:prstGeom prst="rect">
            <a:avLst/>
          </a:prstGeom>
          <a:noFill/>
        </p:spPr>
        <p:txBody>
          <a:bodyPr wrap="square" rtlCol="0">
            <a:sp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选取覆盖率广的原发性头痛作为辅助决策的目标</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025" name="Picture 1" descr="C:\Users\FGJ\AppData\Roaming\Tencent\Users\794460205\QQ\WinTemp\RichOle\DEK[615)KJDZU9NDUS83CW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4512670"/>
            <a:ext cx="132397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C:\Users\FGJ\AppData\Roaming\Tencent\Users\794460205\QQ\WinTemp\RichOle\EH}$O7BI34K8FKRGAYE6Q.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C:\Users\FGJ\AppData\Roaming\Tencent\Users\794460205\QQ\WinTemp\RichOle\EH}$O7BI34K8FKRGAYE6Q.jp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C:\Users\FGJ\AppData\Roaming\Tencent\Users\794460205\QQ\WinTemp\RichOle\])FNGW_1CD]TD[W~22)Z%X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8798" y="4512670"/>
            <a:ext cx="2133600" cy="1152128"/>
          </a:xfrm>
          <a:prstGeom prst="rect">
            <a:avLst/>
          </a:prstGeom>
          <a:noFill/>
          <a:extLst>
            <a:ext uri="{909E8E84-426E-40DD-AFC4-6F175D3DCCD1}">
              <a14:hiddenFill xmlns:a14="http://schemas.microsoft.com/office/drawing/2010/main">
                <a:solidFill>
                  <a:srgbClr val="FFFFFF"/>
                </a:solidFill>
              </a14:hiddenFill>
            </a:ext>
          </a:extLst>
        </p:spPr>
      </p:pic>
      <p:sp>
        <p:nvSpPr>
          <p:cNvPr id="57344" name="TextBox 57343"/>
          <p:cNvSpPr txBox="1"/>
          <p:nvPr/>
        </p:nvSpPr>
        <p:spPr>
          <a:xfrm>
            <a:off x="3419872" y="5301208"/>
            <a:ext cx="1008112" cy="369332"/>
          </a:xfrm>
          <a:prstGeom prst="rect">
            <a:avLst/>
          </a:prstGeom>
          <a:noFill/>
        </p:spPr>
        <p:txBody>
          <a:bodyPr wrap="square" rtlCol="0">
            <a:spAutoFit/>
          </a:bodyPr>
          <a:lstStyle/>
          <a:p>
            <a:r>
              <a:rPr lang="zh-CN" altLang="en-US" dirty="0" smtClean="0"/>
              <a:t>偏头痛</a:t>
            </a:r>
            <a:endParaRPr lang="zh-CN" altLang="en-US" dirty="0"/>
          </a:p>
        </p:txBody>
      </p:sp>
      <p:sp>
        <p:nvSpPr>
          <p:cNvPr id="57345" name="TextBox 57344"/>
          <p:cNvSpPr txBox="1"/>
          <p:nvPr/>
        </p:nvSpPr>
        <p:spPr>
          <a:xfrm>
            <a:off x="6588224" y="5301208"/>
            <a:ext cx="1344406" cy="369332"/>
          </a:xfrm>
          <a:prstGeom prst="rect">
            <a:avLst/>
          </a:prstGeom>
          <a:noFill/>
        </p:spPr>
        <p:txBody>
          <a:bodyPr wrap="square" rtlCol="0">
            <a:spAutoFit/>
          </a:bodyPr>
          <a:lstStyle/>
          <a:p>
            <a:r>
              <a:rPr lang="zh-CN" altLang="en-US" dirty="0" smtClean="0"/>
              <a:t>紧张性头痛</a:t>
            </a:r>
            <a:endParaRPr lang="zh-CN" altLang="en-US" dirty="0"/>
          </a:p>
        </p:txBody>
      </p:sp>
    </p:spTree>
    <p:extLst>
      <p:ext uri="{BB962C8B-B14F-4D97-AF65-F5344CB8AC3E}">
        <p14:creationId xmlns:p14="http://schemas.microsoft.com/office/powerpoint/2010/main" val="13970168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9" name="圆角矩形 8"/>
          <p:cNvSpPr/>
          <p:nvPr/>
        </p:nvSpPr>
        <p:spPr bwMode="auto">
          <a:xfrm>
            <a:off x="5169033" y="3604343"/>
            <a:ext cx="117364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0" name="文本框 6"/>
          <p:cNvSpPr txBox="1"/>
          <p:nvPr/>
        </p:nvSpPr>
        <p:spPr>
          <a:xfrm>
            <a:off x="5292080" y="3657783"/>
            <a:ext cx="1207406" cy="646331"/>
          </a:xfrm>
          <a:prstGeom prst="rect">
            <a:avLst/>
          </a:prstGeom>
          <a:noFill/>
        </p:spPr>
        <p:txBody>
          <a:bodyPr wrap="square" rtlCol="0">
            <a:spAutoFit/>
          </a:bodyPr>
          <a:lstStyle/>
          <a:p>
            <a:r>
              <a:rPr lang="zh-CN" altLang="en-US" dirty="0" smtClean="0"/>
              <a:t>推理引</a:t>
            </a:r>
            <a:endParaRPr lang="en-US" altLang="zh-CN" dirty="0" smtClean="0"/>
          </a:p>
          <a:p>
            <a:r>
              <a:rPr lang="zh-CN" altLang="en-US" dirty="0" smtClean="0"/>
              <a:t>擎接口</a:t>
            </a:r>
            <a:endParaRPr lang="zh-CN" altLang="en-US" dirty="0"/>
          </a:p>
        </p:txBody>
      </p:sp>
      <p:sp>
        <p:nvSpPr>
          <p:cNvPr id="12" name="圆角矩形 11"/>
          <p:cNvSpPr/>
          <p:nvPr/>
        </p:nvSpPr>
        <p:spPr bwMode="auto">
          <a:xfrm>
            <a:off x="1619672" y="3587475"/>
            <a:ext cx="1161329" cy="716639"/>
          </a:xfrm>
          <a:prstGeom prst="roundRect">
            <a:avLst/>
          </a:prstGeom>
          <a:solidFill>
            <a:schemeClr val="accent3">
              <a:lumMod val="85000"/>
            </a:schemeClr>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圆角矩形 13"/>
          <p:cNvSpPr/>
          <p:nvPr/>
        </p:nvSpPr>
        <p:spPr bwMode="auto">
          <a:xfrm>
            <a:off x="6855431" y="3614561"/>
            <a:ext cx="1096850" cy="689553"/>
          </a:xfrm>
          <a:prstGeom prst="roundRect">
            <a:avLst/>
          </a:prstGeom>
          <a:solidFill>
            <a:schemeClr val="accent1"/>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圆角矩形 15"/>
          <p:cNvSpPr/>
          <p:nvPr/>
        </p:nvSpPr>
        <p:spPr bwMode="auto">
          <a:xfrm>
            <a:off x="3275856" y="3571341"/>
            <a:ext cx="1296144" cy="73277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AutoShape 4"/>
          <p:cNvSpPr>
            <a:spLocks noChangeArrowheads="1"/>
          </p:cNvSpPr>
          <p:nvPr/>
        </p:nvSpPr>
        <p:spPr bwMode="gray">
          <a:xfrm>
            <a:off x="2200336" y="2723417"/>
            <a:ext cx="4967751" cy="880925"/>
          </a:xfrm>
          <a:prstGeom prst="upArrow">
            <a:avLst>
              <a:gd name="adj1" fmla="val 86444"/>
              <a:gd name="adj2" fmla="val 20245"/>
            </a:avLst>
          </a:prstGeom>
          <a:gradFill flip="none" rotWithShape="1">
            <a:gsLst>
              <a:gs pos="0">
                <a:srgbClr val="AD83EB">
                  <a:alpha val="51999"/>
                </a:srgbClr>
              </a:gs>
              <a:gs pos="100000">
                <a:srgbClr val="003399">
                  <a:alpha val="0"/>
                </a:srgbClr>
              </a:gs>
            </a:gsLst>
            <a:lin ang="5400000" scaled="1"/>
            <a:tileRect/>
          </a:gradFill>
          <a:ln>
            <a:noFill/>
          </a:ln>
          <a:extLst/>
        </p:spPr>
        <p:txBody>
          <a:bodyPr wrap="none" anchor="ctr"/>
          <a:lstStyle/>
          <a:p>
            <a:endParaRPr lang="zh-CN" altLang="en-US" dirty="0">
              <a:latin typeface="Arial" charset="0"/>
            </a:endParaRPr>
          </a:p>
        </p:txBody>
      </p:sp>
      <p:sp>
        <p:nvSpPr>
          <p:cNvPr id="22" name="TextBox 21"/>
          <p:cNvSpPr txBox="1"/>
          <p:nvPr/>
        </p:nvSpPr>
        <p:spPr>
          <a:xfrm>
            <a:off x="6300192" y="1565050"/>
            <a:ext cx="1152128" cy="369332"/>
          </a:xfrm>
          <a:prstGeom prst="rect">
            <a:avLst/>
          </a:prstGeom>
          <a:noFill/>
        </p:spPr>
        <p:txBody>
          <a:bodyPr wrap="square" rtlCol="0">
            <a:spAutoFit/>
          </a:bodyPr>
          <a:lstStyle/>
          <a:p>
            <a:r>
              <a:rPr lang="zh-CN" altLang="en-US" dirty="0" smtClean="0"/>
              <a:t>系统实现</a:t>
            </a:r>
            <a:endParaRPr lang="zh-CN" altLang="en-US" dirty="0"/>
          </a:p>
        </p:txBody>
      </p:sp>
      <p:sp>
        <p:nvSpPr>
          <p:cNvPr id="2" name="TextBox 1"/>
          <p:cNvSpPr txBox="1"/>
          <p:nvPr/>
        </p:nvSpPr>
        <p:spPr>
          <a:xfrm>
            <a:off x="1700881" y="3638097"/>
            <a:ext cx="1080120" cy="646331"/>
          </a:xfrm>
          <a:prstGeom prst="rect">
            <a:avLst/>
          </a:prstGeom>
          <a:noFill/>
        </p:spPr>
        <p:txBody>
          <a:bodyPr wrap="square" rtlCol="0">
            <a:spAutoFit/>
          </a:bodyPr>
          <a:lstStyle/>
          <a:p>
            <a:r>
              <a:rPr lang="zh-CN" altLang="en-US" dirty="0" smtClean="0"/>
              <a:t>问诊界面配置</a:t>
            </a:r>
            <a:endParaRPr lang="zh-CN" altLang="en-US" dirty="0"/>
          </a:p>
        </p:txBody>
      </p:sp>
      <p:sp>
        <p:nvSpPr>
          <p:cNvPr id="3" name="TextBox 2"/>
          <p:cNvSpPr txBox="1"/>
          <p:nvPr/>
        </p:nvSpPr>
        <p:spPr>
          <a:xfrm>
            <a:off x="3419872" y="3614561"/>
            <a:ext cx="1008112" cy="646331"/>
          </a:xfrm>
          <a:prstGeom prst="rect">
            <a:avLst/>
          </a:prstGeom>
          <a:noFill/>
        </p:spPr>
        <p:txBody>
          <a:bodyPr wrap="square" rtlCol="0">
            <a:spAutoFit/>
          </a:bodyPr>
          <a:lstStyle/>
          <a:p>
            <a:r>
              <a:rPr lang="zh-CN" altLang="en-US" dirty="0" smtClean="0"/>
              <a:t>数据交互模块</a:t>
            </a:r>
            <a:endParaRPr lang="zh-CN" altLang="en-US" dirty="0"/>
          </a:p>
        </p:txBody>
      </p:sp>
      <p:sp>
        <p:nvSpPr>
          <p:cNvPr id="4" name="TextBox 3"/>
          <p:cNvSpPr txBox="1"/>
          <p:nvPr/>
        </p:nvSpPr>
        <p:spPr>
          <a:xfrm>
            <a:off x="6940901" y="3614561"/>
            <a:ext cx="938108" cy="646331"/>
          </a:xfrm>
          <a:prstGeom prst="rect">
            <a:avLst/>
          </a:prstGeom>
          <a:noFill/>
        </p:spPr>
        <p:txBody>
          <a:bodyPr wrap="square" rtlCol="0">
            <a:spAutoFit/>
          </a:bodyPr>
          <a:lstStyle/>
          <a:p>
            <a:r>
              <a:rPr lang="zh-CN" altLang="en-US" dirty="0" smtClean="0"/>
              <a:t>业务逻辑扩展</a:t>
            </a:r>
            <a:endParaRPr lang="zh-CN" altLang="en-US" dirty="0"/>
          </a:p>
        </p:txBody>
      </p:sp>
      <p:sp>
        <p:nvSpPr>
          <p:cNvPr id="5" name="圆角矩形 4"/>
          <p:cNvSpPr/>
          <p:nvPr/>
        </p:nvSpPr>
        <p:spPr bwMode="auto">
          <a:xfrm>
            <a:off x="1043608" y="4304114"/>
            <a:ext cx="7488832" cy="121311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2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8646" y="1145347"/>
            <a:ext cx="2172343" cy="157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610746" y="4703744"/>
            <a:ext cx="4146930" cy="461665"/>
          </a:xfrm>
          <a:prstGeom prst="rect">
            <a:avLst/>
          </a:prstGeom>
          <a:noFill/>
        </p:spPr>
        <p:txBody>
          <a:bodyPr wrap="square" rtlCol="0">
            <a:spAutoFit/>
          </a:bodyPr>
          <a:lstStyle/>
          <a:p>
            <a:r>
              <a:rPr lang="zh-CN" altLang="en-US" sz="2400" dirty="0" smtClean="0"/>
              <a:t>面向社区的疾病诊断系统框架</a:t>
            </a:r>
            <a:endParaRPr lang="zh-CN" altLang="en-US" sz="2400" dirty="0"/>
          </a:p>
        </p:txBody>
      </p:sp>
    </p:spTree>
    <p:extLst>
      <p:ext uri="{BB962C8B-B14F-4D97-AF65-F5344CB8AC3E}">
        <p14:creationId xmlns:p14="http://schemas.microsoft.com/office/powerpoint/2010/main" val="18693483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模块实现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5" name="组合 27"/>
          <p:cNvGrpSpPr>
            <a:grpSpLocks/>
          </p:cNvGrpSpPr>
          <p:nvPr/>
        </p:nvGrpSpPr>
        <p:grpSpPr bwMode="auto">
          <a:xfrm>
            <a:off x="877613" y="1845303"/>
            <a:ext cx="1557811" cy="1206822"/>
            <a:chOff x="564182" y="3484982"/>
            <a:chExt cx="3693614" cy="2392290"/>
          </a:xfrm>
        </p:grpSpPr>
        <p:pic>
          <p:nvPicPr>
            <p:cNvPr id="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182" y="3484982"/>
              <a:ext cx="3124840" cy="1823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718" y="3861048"/>
              <a:ext cx="2736304" cy="18968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647" y="4310088"/>
              <a:ext cx="2854149" cy="15671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62174" y="1915028"/>
            <a:ext cx="1804818" cy="1076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06783" y="3122488"/>
            <a:ext cx="1453522" cy="369332"/>
          </a:xfrm>
          <a:prstGeom prst="rect">
            <a:avLst/>
          </a:prstGeom>
          <a:noFill/>
        </p:spPr>
        <p:txBody>
          <a:bodyPr wrap="square" rtlCol="0">
            <a:spAutoFit/>
          </a:bodyPr>
          <a:lstStyle/>
          <a:p>
            <a:r>
              <a:rPr lang="zh-CN" altLang="en-US" dirty="0" smtClean="0"/>
              <a:t>文本指南</a:t>
            </a:r>
            <a:endParaRPr lang="zh-CN" altLang="en-US" dirty="0"/>
          </a:p>
        </p:txBody>
      </p:sp>
      <p:sp>
        <p:nvSpPr>
          <p:cNvPr id="4" name="TextBox 3"/>
          <p:cNvSpPr txBox="1"/>
          <p:nvPr/>
        </p:nvSpPr>
        <p:spPr>
          <a:xfrm>
            <a:off x="3344503" y="3143062"/>
            <a:ext cx="1440160" cy="369332"/>
          </a:xfrm>
          <a:prstGeom prst="rect">
            <a:avLst/>
          </a:prstGeom>
          <a:noFill/>
        </p:spPr>
        <p:txBody>
          <a:bodyPr wrap="square" rtlCol="0">
            <a:spAutoFit/>
          </a:bodyPr>
          <a:lstStyle/>
          <a:p>
            <a:r>
              <a:rPr lang="en-US" altLang="zh-CN" dirty="0" smtClean="0"/>
              <a:t>SAGE</a:t>
            </a:r>
            <a:r>
              <a:rPr lang="zh-CN" altLang="en-US" dirty="0" smtClean="0"/>
              <a:t>模型</a:t>
            </a:r>
            <a:endParaRPr lang="zh-CN" altLang="en-US" dirty="0"/>
          </a:p>
        </p:txBody>
      </p:sp>
      <p:pic>
        <p:nvPicPr>
          <p:cNvPr id="13"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8144" y="2132856"/>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30465" y="2191610"/>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67460" y="2224105"/>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815248" y="3153635"/>
            <a:ext cx="1443150" cy="369332"/>
          </a:xfrm>
          <a:prstGeom prst="rect">
            <a:avLst/>
          </a:prstGeom>
          <a:noFill/>
        </p:spPr>
        <p:txBody>
          <a:bodyPr wrap="square" rtlCol="0">
            <a:spAutoFit/>
          </a:bodyPr>
          <a:lstStyle/>
          <a:p>
            <a:r>
              <a:rPr lang="en-US" altLang="zh-CN" dirty="0" smtClean="0"/>
              <a:t>CLIPS</a:t>
            </a:r>
            <a:r>
              <a:rPr lang="zh-CN" altLang="en-US" dirty="0" smtClean="0"/>
              <a:t>规则</a:t>
            </a:r>
            <a:endParaRPr lang="zh-CN" altLang="en-US" dirty="0"/>
          </a:p>
        </p:txBody>
      </p:sp>
      <p:sp>
        <p:nvSpPr>
          <p:cNvPr id="16" name="右箭头 15"/>
          <p:cNvSpPr/>
          <p:nvPr/>
        </p:nvSpPr>
        <p:spPr bwMode="auto">
          <a:xfrm>
            <a:off x="2675310" y="2547145"/>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18"/>
          <p:cNvSpPr/>
          <p:nvPr/>
        </p:nvSpPr>
        <p:spPr bwMode="auto">
          <a:xfrm>
            <a:off x="5052040" y="2558027"/>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文本框 15"/>
          <p:cNvSpPr txBox="1"/>
          <p:nvPr/>
        </p:nvSpPr>
        <p:spPr>
          <a:xfrm>
            <a:off x="3615956" y="5841381"/>
            <a:ext cx="1912088" cy="646331"/>
          </a:xfrm>
          <a:prstGeom prst="rect">
            <a:avLst/>
          </a:prstGeom>
          <a:noFill/>
        </p:spPr>
        <p:txBody>
          <a:bodyPr wrap="square" rtlCol="0">
            <a:spAutoFit/>
          </a:bodyPr>
          <a:lstStyle/>
          <a:p>
            <a:r>
              <a:rPr lang="zh-CN" altLang="en-US" dirty="0" smtClean="0"/>
              <a:t>头痛日志查看</a:t>
            </a:r>
            <a:endParaRPr lang="en-US" altLang="zh-CN" dirty="0" smtClean="0"/>
          </a:p>
          <a:p>
            <a:r>
              <a:rPr lang="zh-CN" altLang="en-US" dirty="0" smtClean="0"/>
              <a:t>头痛报告显示</a:t>
            </a:r>
            <a:endParaRPr lang="zh-CN" altLang="en-US" dirty="0"/>
          </a:p>
        </p:txBody>
      </p:sp>
      <p:sp>
        <p:nvSpPr>
          <p:cNvPr id="22" name="圆角矩形 21"/>
          <p:cNvSpPr/>
          <p:nvPr/>
        </p:nvSpPr>
        <p:spPr bwMode="auto">
          <a:xfrm>
            <a:off x="7522574" y="2265696"/>
            <a:ext cx="999675"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3" name="文本框 6"/>
          <p:cNvSpPr txBox="1"/>
          <p:nvPr/>
        </p:nvSpPr>
        <p:spPr>
          <a:xfrm>
            <a:off x="7645621" y="2319136"/>
            <a:ext cx="876628" cy="646331"/>
          </a:xfrm>
          <a:prstGeom prst="rect">
            <a:avLst/>
          </a:prstGeom>
          <a:noFill/>
        </p:spPr>
        <p:txBody>
          <a:bodyPr wrap="square" rtlCol="0">
            <a:spAutoFit/>
          </a:bodyPr>
          <a:lstStyle/>
          <a:p>
            <a:r>
              <a:rPr lang="zh-CN" altLang="en-US" dirty="0" smtClean="0"/>
              <a:t>推理引</a:t>
            </a:r>
            <a:endParaRPr lang="en-US" altLang="zh-CN" dirty="0" smtClean="0"/>
          </a:p>
          <a:p>
            <a:r>
              <a:rPr lang="zh-CN" altLang="en-US" dirty="0" smtClean="0"/>
              <a:t>擎接口</a:t>
            </a:r>
            <a:endParaRPr lang="zh-CN" altLang="en-US" dirty="0"/>
          </a:p>
        </p:txBody>
      </p:sp>
      <p:sp>
        <p:nvSpPr>
          <p:cNvPr id="24" name="右箭头 23"/>
          <p:cNvSpPr/>
          <p:nvPr/>
        </p:nvSpPr>
        <p:spPr bwMode="auto">
          <a:xfrm>
            <a:off x="7014966" y="2466794"/>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5" name="圆角矩形 24"/>
          <p:cNvSpPr/>
          <p:nvPr/>
        </p:nvSpPr>
        <p:spPr bwMode="auto">
          <a:xfrm>
            <a:off x="1106783" y="5677335"/>
            <a:ext cx="205539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 name="矩形 1"/>
          <p:cNvSpPr/>
          <p:nvPr/>
        </p:nvSpPr>
        <p:spPr>
          <a:xfrm>
            <a:off x="3722358" y="3794469"/>
            <a:ext cx="2659364" cy="646331"/>
          </a:xfrm>
          <a:prstGeom prst="rect">
            <a:avLst/>
          </a:prstGeom>
        </p:spPr>
        <p:txBody>
          <a:bodyPr wrap="square">
            <a:spAutoFit/>
          </a:bodyPr>
          <a:lstStyle/>
          <a:p>
            <a:r>
              <a:rPr lang="en-US" altLang="zh-CN" dirty="0" err="1">
                <a:latin typeface="+mn-ea"/>
              </a:rPr>
              <a:t>GetInputIntoJson</a:t>
            </a:r>
            <a:r>
              <a:rPr lang="en-US" altLang="zh-CN" dirty="0">
                <a:latin typeface="+mn-ea"/>
              </a:rPr>
              <a:t>()</a:t>
            </a:r>
            <a:r>
              <a:rPr lang="zh-CN" altLang="en-US" dirty="0">
                <a:latin typeface="+mn-ea"/>
              </a:rPr>
              <a:t> </a:t>
            </a:r>
            <a:endParaRPr lang="en-US" altLang="zh-CN" dirty="0" smtClean="0">
              <a:latin typeface="+mn-ea"/>
            </a:endParaRPr>
          </a:p>
          <a:p>
            <a:r>
              <a:rPr lang="en-US" altLang="zh-CN" dirty="0" err="1" smtClean="0">
                <a:latin typeface="+mn-ea"/>
              </a:rPr>
              <a:t>GetoutputFromJson</a:t>
            </a:r>
            <a:r>
              <a:rPr lang="en-US" altLang="zh-CN" dirty="0">
                <a:latin typeface="+mn-ea"/>
              </a:rPr>
              <a:t>()</a:t>
            </a:r>
            <a:endParaRPr lang="zh-CN" altLang="en-US" dirty="0">
              <a:latin typeface="+mn-ea"/>
            </a:endParaRPr>
          </a:p>
        </p:txBody>
      </p:sp>
      <p:sp>
        <p:nvSpPr>
          <p:cNvPr id="11" name="左大括号 10"/>
          <p:cNvSpPr/>
          <p:nvPr/>
        </p:nvSpPr>
        <p:spPr bwMode="auto">
          <a:xfrm>
            <a:off x="3412266" y="3981772"/>
            <a:ext cx="293248" cy="36933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圆角矩形 27"/>
          <p:cNvSpPr/>
          <p:nvPr/>
        </p:nvSpPr>
        <p:spPr bwMode="auto">
          <a:xfrm>
            <a:off x="1106783" y="3794469"/>
            <a:ext cx="205539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TextBox 11"/>
          <p:cNvSpPr txBox="1"/>
          <p:nvPr/>
        </p:nvSpPr>
        <p:spPr>
          <a:xfrm>
            <a:off x="1354247" y="5841381"/>
            <a:ext cx="1807927" cy="369332"/>
          </a:xfrm>
          <a:prstGeom prst="rect">
            <a:avLst/>
          </a:prstGeom>
          <a:noFill/>
        </p:spPr>
        <p:txBody>
          <a:bodyPr wrap="square" rtlCol="0">
            <a:spAutoFit/>
          </a:bodyPr>
          <a:lstStyle/>
          <a:p>
            <a:r>
              <a:rPr lang="zh-CN" altLang="en-US" dirty="0"/>
              <a:t>业务</a:t>
            </a:r>
            <a:r>
              <a:rPr lang="zh-CN" altLang="en-US" dirty="0" smtClean="0"/>
              <a:t>逻辑拓展</a:t>
            </a:r>
            <a:endParaRPr lang="zh-CN" altLang="en-US" dirty="0"/>
          </a:p>
        </p:txBody>
      </p:sp>
      <p:sp>
        <p:nvSpPr>
          <p:cNvPr id="27" name="TextBox 26"/>
          <p:cNvSpPr txBox="1"/>
          <p:nvPr/>
        </p:nvSpPr>
        <p:spPr>
          <a:xfrm>
            <a:off x="1350215" y="3981772"/>
            <a:ext cx="1811959" cy="369332"/>
          </a:xfrm>
          <a:prstGeom prst="rect">
            <a:avLst/>
          </a:prstGeom>
          <a:noFill/>
        </p:spPr>
        <p:txBody>
          <a:bodyPr wrap="square" rtlCol="0">
            <a:spAutoFit/>
          </a:bodyPr>
          <a:lstStyle/>
          <a:p>
            <a:r>
              <a:rPr lang="zh-CN" altLang="en-US" dirty="0" smtClean="0"/>
              <a:t>交互模块实现</a:t>
            </a:r>
            <a:endParaRPr lang="zh-CN" altLang="en-US" dirty="0"/>
          </a:p>
        </p:txBody>
      </p:sp>
      <p:sp>
        <p:nvSpPr>
          <p:cNvPr id="31" name="左大括号 30"/>
          <p:cNvSpPr/>
          <p:nvPr/>
        </p:nvSpPr>
        <p:spPr bwMode="auto">
          <a:xfrm>
            <a:off x="3277100" y="5862036"/>
            <a:ext cx="293248" cy="36933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1664" y="4555759"/>
            <a:ext cx="1539799" cy="961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75230" y="4725917"/>
            <a:ext cx="967319" cy="693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19511" y="4555759"/>
            <a:ext cx="1098247" cy="119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35696" y="4064283"/>
            <a:ext cx="2045404" cy="208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04935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4" name="TextBox 3"/>
          <p:cNvSpPr txBox="1"/>
          <p:nvPr/>
        </p:nvSpPr>
        <p:spPr>
          <a:xfrm>
            <a:off x="4098555" y="4584480"/>
            <a:ext cx="2273889" cy="369332"/>
          </a:xfrm>
          <a:prstGeom prst="rect">
            <a:avLst/>
          </a:prstGeom>
          <a:noFill/>
        </p:spPr>
        <p:txBody>
          <a:bodyPr wrap="square" rtlCol="0">
            <a:spAutoFit/>
          </a:bodyPr>
          <a:lstStyle/>
          <a:p>
            <a:r>
              <a:rPr lang="zh-CN" altLang="en-US" dirty="0" smtClean="0"/>
              <a:t>重点人群</a:t>
            </a:r>
            <a:endParaRPr lang="en-US" altLang="zh-CN" dirty="0" smtClean="0"/>
          </a:p>
        </p:txBody>
      </p:sp>
      <p:sp>
        <p:nvSpPr>
          <p:cNvPr id="5" name="TextBox 4"/>
          <p:cNvSpPr txBox="1"/>
          <p:nvPr/>
        </p:nvSpPr>
        <p:spPr>
          <a:xfrm>
            <a:off x="3635896" y="5177091"/>
            <a:ext cx="4855227" cy="923330"/>
          </a:xfrm>
          <a:prstGeom prst="rect">
            <a:avLst/>
          </a:prstGeom>
          <a:noFill/>
        </p:spPr>
        <p:txBody>
          <a:bodyPr wrap="square" rtlCol="0">
            <a:spAutoFit/>
          </a:bodyPr>
          <a:lstStyle/>
          <a:p>
            <a:r>
              <a:rPr lang="zh-CN" altLang="en-US" dirty="0" smtClean="0"/>
              <a:t>目的：</a:t>
            </a:r>
            <a:endParaRPr lang="en-US" altLang="zh-CN" dirty="0" smtClean="0"/>
          </a:p>
          <a:p>
            <a:r>
              <a:rPr lang="zh-CN" altLang="en-US" dirty="0" smtClean="0"/>
              <a:t>解决社区主要问题、满足社区基本卫生需求</a:t>
            </a:r>
            <a:endParaRPr lang="en-US" altLang="zh-CN" dirty="0" smtClean="0"/>
          </a:p>
          <a:p>
            <a:r>
              <a:rPr lang="zh-CN" altLang="en-US" dirty="0" smtClean="0"/>
              <a:t>               </a:t>
            </a:r>
            <a:endParaRPr lang="zh-CN" altLang="en-US" dirty="0"/>
          </a:p>
        </p:txBody>
      </p:sp>
      <p:sp>
        <p:nvSpPr>
          <p:cNvPr id="6" name="TextBox 5"/>
          <p:cNvSpPr txBox="1"/>
          <p:nvPr/>
        </p:nvSpPr>
        <p:spPr>
          <a:xfrm>
            <a:off x="671741" y="5719957"/>
            <a:ext cx="2982034" cy="369332"/>
          </a:xfrm>
          <a:prstGeom prst="rect">
            <a:avLst/>
          </a:prstGeom>
          <a:noFill/>
        </p:spPr>
        <p:txBody>
          <a:bodyPr wrap="square" rtlCol="0">
            <a:spAutoFit/>
          </a:bodyPr>
          <a:lstStyle/>
          <a:p>
            <a:r>
              <a:rPr lang="zh-CN" altLang="en-US" dirty="0" smtClean="0"/>
              <a:t>社区医疗机构数目快速增长</a:t>
            </a:r>
            <a:endParaRPr lang="zh-CN" altLang="en-US" dirty="0"/>
          </a:p>
        </p:txBody>
      </p:sp>
      <p:pic>
        <p:nvPicPr>
          <p:cNvPr id="10" name="Picture 5" descr="C:\Users\FGJ\AppData\Roaming\SogouExplorer\Download\line_cha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656" y="4535618"/>
            <a:ext cx="1584176" cy="115594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9021" y="2479152"/>
            <a:ext cx="799702" cy="729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72837" y="2533741"/>
            <a:ext cx="842329" cy="61985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
          <p:cNvSpPr txBox="1"/>
          <p:nvPr/>
        </p:nvSpPr>
        <p:spPr>
          <a:xfrm>
            <a:off x="5355711" y="3060229"/>
            <a:ext cx="652056" cy="335529"/>
          </a:xfrm>
          <a:prstGeom prst="rect">
            <a:avLst/>
          </a:prstGeom>
          <a:noFill/>
        </p:spPr>
        <p:txBody>
          <a:bodyPr wrap="square" rtlCol="0">
            <a:spAutoFit/>
          </a:bodyPr>
          <a:lstStyle/>
          <a:p>
            <a:r>
              <a:rPr lang="zh-CN" altLang="en-US" sz="1600" dirty="0" smtClean="0"/>
              <a:t>康复</a:t>
            </a:r>
            <a:endParaRPr lang="zh-CN" altLang="en-US" sz="1600" dirty="0"/>
          </a:p>
        </p:txBody>
      </p:sp>
      <p:sp>
        <p:nvSpPr>
          <p:cNvPr id="31" name="TextBox 3"/>
          <p:cNvSpPr txBox="1"/>
          <p:nvPr/>
        </p:nvSpPr>
        <p:spPr>
          <a:xfrm>
            <a:off x="4304107" y="3055528"/>
            <a:ext cx="720079" cy="340230"/>
          </a:xfrm>
          <a:prstGeom prst="rect">
            <a:avLst/>
          </a:prstGeom>
          <a:noFill/>
        </p:spPr>
        <p:txBody>
          <a:bodyPr wrap="square" rtlCol="0">
            <a:spAutoFit/>
          </a:bodyPr>
          <a:lstStyle/>
          <a:p>
            <a:r>
              <a:rPr lang="zh-CN" altLang="en-US" sz="1600" dirty="0" smtClean="0"/>
              <a:t>预防</a:t>
            </a:r>
            <a:endParaRPr lang="zh-CN" altLang="en-US" sz="1600" dirty="0"/>
          </a:p>
        </p:txBody>
      </p:sp>
      <p:pic>
        <p:nvPicPr>
          <p:cNvPr id="32" name="Picture 6" descr="D:\毕设\pictrute\问诊.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16701" y="2417301"/>
            <a:ext cx="706714" cy="66934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4"/>
          <p:cNvSpPr txBox="1"/>
          <p:nvPr/>
        </p:nvSpPr>
        <p:spPr>
          <a:xfrm>
            <a:off x="1944432" y="3060229"/>
            <a:ext cx="1103672" cy="338554"/>
          </a:xfrm>
          <a:prstGeom prst="rect">
            <a:avLst/>
          </a:prstGeom>
          <a:noFill/>
        </p:spPr>
        <p:txBody>
          <a:bodyPr wrap="square" rtlCol="0">
            <a:spAutoFit/>
          </a:bodyPr>
          <a:lstStyle/>
          <a:p>
            <a:r>
              <a:rPr lang="zh-CN" altLang="en-US" sz="1600" dirty="0" smtClean="0"/>
              <a:t>基本医疗</a:t>
            </a:r>
            <a:endParaRPr lang="zh-CN" altLang="en-US" sz="1600" dirty="0"/>
          </a:p>
        </p:txBody>
      </p:sp>
      <p:sp>
        <p:nvSpPr>
          <p:cNvPr id="36" name="TextBox 5"/>
          <p:cNvSpPr txBox="1"/>
          <p:nvPr/>
        </p:nvSpPr>
        <p:spPr>
          <a:xfrm>
            <a:off x="3277050" y="3057204"/>
            <a:ext cx="701616" cy="338554"/>
          </a:xfrm>
          <a:prstGeom prst="rect">
            <a:avLst/>
          </a:prstGeom>
          <a:noFill/>
        </p:spPr>
        <p:txBody>
          <a:bodyPr wrap="square" rtlCol="0">
            <a:spAutoFit/>
          </a:bodyPr>
          <a:lstStyle/>
          <a:p>
            <a:r>
              <a:rPr lang="zh-CN" altLang="en-US" sz="1600" dirty="0" smtClean="0"/>
              <a:t>保健</a:t>
            </a:r>
            <a:endParaRPr lang="zh-CN" altLang="en-US" sz="1600" dirty="0"/>
          </a:p>
        </p:txBody>
      </p:sp>
      <p:sp>
        <p:nvSpPr>
          <p:cNvPr id="37" name="TextBox 7"/>
          <p:cNvSpPr txBox="1"/>
          <p:nvPr/>
        </p:nvSpPr>
        <p:spPr>
          <a:xfrm>
            <a:off x="6281566" y="3101084"/>
            <a:ext cx="1236050" cy="307777"/>
          </a:xfrm>
          <a:prstGeom prst="rect">
            <a:avLst/>
          </a:prstGeom>
          <a:noFill/>
        </p:spPr>
        <p:txBody>
          <a:bodyPr wrap="square" rtlCol="0">
            <a:spAutoFit/>
          </a:bodyPr>
          <a:lstStyle/>
          <a:p>
            <a:r>
              <a:rPr lang="zh-CN" altLang="en-US" sz="1400" dirty="0" smtClean="0"/>
              <a:t>健康教育</a:t>
            </a:r>
            <a:endParaRPr lang="zh-CN" altLang="en-US" sz="1400" dirty="0"/>
          </a:p>
        </p:txBody>
      </p:sp>
      <p:pic>
        <p:nvPicPr>
          <p:cNvPr id="3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1566" y="2447497"/>
            <a:ext cx="794847" cy="66934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8996" y="2479152"/>
            <a:ext cx="889559" cy="64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5" descr="D:\毕设\pictrute\123.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3527" y="1151650"/>
            <a:ext cx="1527995" cy="1257021"/>
          </a:xfrm>
          <a:prstGeom prst="rect">
            <a:avLst/>
          </a:prstGeom>
          <a:noFill/>
          <a:extLst>
            <a:ext uri="{909E8E84-426E-40DD-AFC4-6F175D3DCCD1}">
              <a14:hiddenFill xmlns:a14="http://schemas.microsoft.com/office/drawing/2010/main">
                <a:solidFill>
                  <a:srgbClr val="FFFFFF"/>
                </a:solidFill>
              </a14:hiddenFill>
            </a:ext>
          </a:extLst>
        </p:spPr>
      </p:pic>
      <p:sp>
        <p:nvSpPr>
          <p:cNvPr id="41" name="AutoShape 4"/>
          <p:cNvSpPr>
            <a:spLocks noChangeArrowheads="1"/>
          </p:cNvSpPr>
          <p:nvPr/>
        </p:nvSpPr>
        <p:spPr bwMode="gray">
          <a:xfrm rot="10800000">
            <a:off x="1201003" y="2026116"/>
            <a:ext cx="6926285" cy="1512106"/>
          </a:xfrm>
          <a:prstGeom prst="upArrow">
            <a:avLst>
              <a:gd name="adj1" fmla="val 86444"/>
              <a:gd name="adj2" fmla="val 20245"/>
            </a:avLst>
          </a:prstGeom>
          <a:gradFill flip="none" rotWithShape="1">
            <a:gsLst>
              <a:gs pos="0">
                <a:srgbClr val="AD83EB">
                  <a:alpha val="51999"/>
                </a:srgbClr>
              </a:gs>
              <a:gs pos="100000">
                <a:srgbClr val="003399">
                  <a:alpha val="0"/>
                </a:srgbClr>
              </a:gs>
            </a:gsLst>
            <a:lin ang="5400000" scaled="1"/>
            <a:tileRect/>
          </a:gradFill>
          <a:ln>
            <a:noFill/>
          </a:ln>
          <a:extLst/>
        </p:spPr>
        <p:txBody>
          <a:bodyPr wrap="none" anchor="ctr"/>
          <a:lstStyle/>
          <a:p>
            <a:endParaRPr lang="zh-CN" altLang="en-US">
              <a:latin typeface="Arial" charset="0"/>
            </a:endParaRPr>
          </a:p>
        </p:txBody>
      </p:sp>
      <p:pic>
        <p:nvPicPr>
          <p:cNvPr id="3" name="图片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97923" y="3818719"/>
            <a:ext cx="716899" cy="716899"/>
          </a:xfrm>
          <a:prstGeom prst="rect">
            <a:avLst/>
          </a:prstGeom>
        </p:spPr>
      </p:pic>
      <p:pic>
        <p:nvPicPr>
          <p:cNvPr id="7" name="图片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93787" y="3758265"/>
            <a:ext cx="829483" cy="829483"/>
          </a:xfrm>
          <a:prstGeom prst="rect">
            <a:avLst/>
          </a:prstGeom>
        </p:spPr>
      </p:pic>
      <p:pic>
        <p:nvPicPr>
          <p:cNvPr id="9" name="图片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56630" y="3700270"/>
            <a:ext cx="895350" cy="895350"/>
          </a:xfrm>
          <a:prstGeom prst="rect">
            <a:avLst/>
          </a:prstGeom>
        </p:spPr>
      </p:pic>
    </p:spTree>
    <p:extLst>
      <p:ext uri="{BB962C8B-B14F-4D97-AF65-F5344CB8AC3E}">
        <p14:creationId xmlns:p14="http://schemas.microsoft.com/office/powerpoint/2010/main" val="29743062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30</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3" y="1850929"/>
            <a:ext cx="2172343" cy="157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923" y="4367876"/>
            <a:ext cx="2090451" cy="157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9555" y="4375579"/>
            <a:ext cx="2055906" cy="155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4401185"/>
            <a:ext cx="2117302" cy="1553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右箭头 3"/>
          <p:cNvSpPr/>
          <p:nvPr/>
        </p:nvSpPr>
        <p:spPr bwMode="auto">
          <a:xfrm>
            <a:off x="4789853" y="2492896"/>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6516216" y="3610788"/>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971601" y="4067128"/>
            <a:ext cx="7200800" cy="2314200"/>
          </a:xfrm>
          <a:prstGeom prst="roundRect">
            <a:avLst/>
          </a:prstGeom>
          <a:noFill/>
          <a:ln w="19050"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10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8017" y="1850929"/>
            <a:ext cx="2074343" cy="162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635896" y="6011996"/>
            <a:ext cx="2592288" cy="369332"/>
          </a:xfrm>
          <a:prstGeom prst="rect">
            <a:avLst/>
          </a:prstGeom>
          <a:noFill/>
        </p:spPr>
        <p:txBody>
          <a:bodyPr wrap="square" rtlCol="0">
            <a:spAutoFit/>
          </a:bodyPr>
          <a:lstStyle/>
          <a:p>
            <a:r>
              <a:rPr lang="zh-CN" altLang="en-US" dirty="0" smtClean="0"/>
              <a:t>查看病人诊疗信息</a:t>
            </a:r>
            <a:endParaRPr lang="zh-CN" altLang="en-US" dirty="0"/>
          </a:p>
        </p:txBody>
      </p:sp>
      <p:sp>
        <p:nvSpPr>
          <p:cNvPr id="3" name="TextBox 2"/>
          <p:cNvSpPr txBox="1"/>
          <p:nvPr/>
        </p:nvSpPr>
        <p:spPr>
          <a:xfrm>
            <a:off x="3059832" y="3573016"/>
            <a:ext cx="1152128" cy="369332"/>
          </a:xfrm>
          <a:prstGeom prst="rect">
            <a:avLst/>
          </a:prstGeom>
          <a:noFill/>
        </p:spPr>
        <p:txBody>
          <a:bodyPr wrap="square" rtlCol="0">
            <a:spAutoFit/>
          </a:bodyPr>
          <a:lstStyle/>
          <a:p>
            <a:r>
              <a:rPr lang="zh-CN" altLang="en-US" dirty="0" smtClean="0"/>
              <a:t>登录系统</a:t>
            </a:r>
            <a:endParaRPr lang="zh-CN" altLang="en-US" dirty="0"/>
          </a:p>
        </p:txBody>
      </p:sp>
    </p:spTree>
    <p:extLst>
      <p:ext uri="{BB962C8B-B14F-4D97-AF65-F5344CB8AC3E}">
        <p14:creationId xmlns:p14="http://schemas.microsoft.com/office/powerpoint/2010/main" val="2034907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12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647" y="4287545"/>
            <a:ext cx="2398678" cy="1745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2044" y="4172118"/>
            <a:ext cx="1992356" cy="158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9924" y="4273637"/>
            <a:ext cx="2283953" cy="167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3883" y="4215705"/>
            <a:ext cx="2227114" cy="17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5973" y="2149322"/>
            <a:ext cx="2407473" cy="166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90536" y="2149322"/>
            <a:ext cx="2263864" cy="157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右箭头 3"/>
          <p:cNvSpPr/>
          <p:nvPr/>
        </p:nvSpPr>
        <p:spPr bwMode="auto">
          <a:xfrm>
            <a:off x="3275856" y="2636911"/>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1765614" y="3830685"/>
            <a:ext cx="537160" cy="388774"/>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3"/>
          <p:cNvSpPr/>
          <p:nvPr/>
        </p:nvSpPr>
        <p:spPr bwMode="auto">
          <a:xfrm rot="383754">
            <a:off x="3170223" y="4719598"/>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右箭头 3"/>
          <p:cNvSpPr/>
          <p:nvPr/>
        </p:nvSpPr>
        <p:spPr bwMode="auto">
          <a:xfrm>
            <a:off x="6077678" y="4642576"/>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 name="TextBox 2"/>
          <p:cNvSpPr txBox="1"/>
          <p:nvPr/>
        </p:nvSpPr>
        <p:spPr>
          <a:xfrm>
            <a:off x="3275856" y="6084100"/>
            <a:ext cx="3797946" cy="400110"/>
          </a:xfrm>
          <a:prstGeom prst="rect">
            <a:avLst/>
          </a:prstGeom>
          <a:noFill/>
        </p:spPr>
        <p:txBody>
          <a:bodyPr wrap="square" rtlCol="0">
            <a:spAutoFit/>
          </a:bodyPr>
          <a:lstStyle/>
          <a:p>
            <a:r>
              <a:rPr lang="zh-CN" altLang="en-US" sz="2000" dirty="0" smtClean="0"/>
              <a:t>原发性头痛诊断流程</a:t>
            </a:r>
            <a:endParaRPr lang="zh-CN" altLang="en-US" sz="2000" dirty="0"/>
          </a:p>
        </p:txBody>
      </p:sp>
      <p:sp>
        <p:nvSpPr>
          <p:cNvPr id="4" name="TextBox 3"/>
          <p:cNvSpPr txBox="1"/>
          <p:nvPr/>
        </p:nvSpPr>
        <p:spPr>
          <a:xfrm>
            <a:off x="6544157" y="2594041"/>
            <a:ext cx="2142655" cy="400110"/>
          </a:xfrm>
          <a:prstGeom prst="rect">
            <a:avLst/>
          </a:prstGeom>
          <a:noFill/>
        </p:spPr>
        <p:txBody>
          <a:bodyPr wrap="square" rtlCol="0">
            <a:spAutoFit/>
          </a:bodyPr>
          <a:lstStyle/>
          <a:p>
            <a:r>
              <a:rPr lang="zh-CN" altLang="en-US" sz="2000" dirty="0" smtClean="0"/>
              <a:t>继发性头痛筛查</a:t>
            </a:r>
            <a:endParaRPr lang="zh-CN" altLang="en-US" sz="2000" dirty="0"/>
          </a:p>
        </p:txBody>
      </p:sp>
    </p:spTree>
    <p:extLst>
      <p:ext uri="{BB962C8B-B14F-4D97-AF65-F5344CB8AC3E}">
        <p14:creationId xmlns:p14="http://schemas.microsoft.com/office/powerpoint/2010/main" val="23830085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系统评估</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矩形 5"/>
          <p:cNvSpPr/>
          <p:nvPr/>
        </p:nvSpPr>
        <p:spPr>
          <a:xfrm>
            <a:off x="1103136" y="5229200"/>
            <a:ext cx="6172738" cy="923330"/>
          </a:xfrm>
          <a:prstGeom prst="rect">
            <a:avLst/>
          </a:prstGeom>
        </p:spPr>
        <p:txBody>
          <a:bodyPr wrap="square">
            <a:spAutoFit/>
          </a:bodyPr>
          <a:lstStyle/>
          <a:p>
            <a:pPr marL="285750" indent="-285750">
              <a:buFont typeface="Wingdings" pitchFamily="2" charset="2"/>
              <a:buChar char="l"/>
              <a:defRPr/>
            </a:pPr>
            <a:r>
              <a:rPr lang="zh-CN" altLang="en-US" dirty="0" smtClean="0">
                <a:latin typeface="Arial" pitchFamily="34" charset="0"/>
                <a:ea typeface="宋体" pitchFamily="2" charset="-122"/>
              </a:rPr>
              <a:t>系统在北京</a:t>
            </a:r>
            <a:r>
              <a:rPr lang="en-US" altLang="zh-CN" dirty="0" smtClean="0">
                <a:latin typeface="Arial" pitchFamily="34" charset="0"/>
                <a:ea typeface="宋体" pitchFamily="2" charset="-122"/>
              </a:rPr>
              <a:t>301</a:t>
            </a:r>
            <a:r>
              <a:rPr lang="zh-CN" altLang="en-US" dirty="0" smtClean="0">
                <a:latin typeface="Arial" pitchFamily="34" charset="0"/>
                <a:ea typeface="宋体" pitchFamily="2" charset="-122"/>
              </a:rPr>
              <a:t>医院进行临床评估</a:t>
            </a:r>
            <a:r>
              <a:rPr lang="en-US" altLang="zh-CN" dirty="0" smtClean="0">
                <a:latin typeface="Arial" pitchFamily="34" charset="0"/>
                <a:ea typeface="宋体" pitchFamily="2" charset="-122"/>
              </a:rPr>
              <a:t> </a:t>
            </a:r>
          </a:p>
          <a:p>
            <a:pPr marL="285750" indent="-285750">
              <a:buFont typeface="Wingdings" pitchFamily="2" charset="2"/>
              <a:buChar char="l"/>
              <a:defRPr/>
            </a:pPr>
            <a:r>
              <a:rPr lang="en-US" altLang="zh-CN" dirty="0" smtClean="0">
                <a:latin typeface="Arial" pitchFamily="34" charset="0"/>
                <a:ea typeface="宋体" pitchFamily="2" charset="-122"/>
              </a:rPr>
              <a:t> </a:t>
            </a:r>
            <a:r>
              <a:rPr lang="zh-CN" altLang="en-US" dirty="0" smtClean="0">
                <a:latin typeface="Arial" pitchFamily="34" charset="0"/>
                <a:ea typeface="宋体" pitchFamily="2" charset="-122"/>
              </a:rPr>
              <a:t>系统可以诊断</a:t>
            </a:r>
            <a:r>
              <a:rPr lang="en-US" altLang="zh-CN" dirty="0" smtClean="0">
                <a:latin typeface="Arial" pitchFamily="34" charset="0"/>
                <a:ea typeface="宋体" pitchFamily="2" charset="-122"/>
              </a:rPr>
              <a:t>12</a:t>
            </a:r>
            <a:r>
              <a:rPr lang="zh-CN" altLang="en-US" dirty="0" smtClean="0">
                <a:latin typeface="Arial" pitchFamily="34" charset="0"/>
                <a:ea typeface="宋体" pitchFamily="2" charset="-122"/>
              </a:rPr>
              <a:t>种原发性头痛</a:t>
            </a:r>
            <a:r>
              <a:rPr lang="en-US" altLang="zh-CN" dirty="0" smtClean="0">
                <a:latin typeface="Arial" pitchFamily="34" charset="0"/>
                <a:ea typeface="宋体" pitchFamily="2" charset="-122"/>
              </a:rPr>
              <a:t>, </a:t>
            </a:r>
            <a:r>
              <a:rPr lang="zh-CN" altLang="en-US" dirty="0" smtClean="0">
                <a:latin typeface="Arial" pitchFamily="34" charset="0"/>
                <a:ea typeface="宋体" pitchFamily="2" charset="-122"/>
              </a:rPr>
              <a:t>占常见头痛类型的</a:t>
            </a:r>
            <a:r>
              <a:rPr lang="en-US" altLang="zh-CN" dirty="0" smtClean="0">
                <a:latin typeface="Arial" pitchFamily="34" charset="0"/>
                <a:ea typeface="宋体" pitchFamily="2" charset="-122"/>
              </a:rPr>
              <a:t>95%</a:t>
            </a:r>
            <a:endParaRPr lang="en-US" altLang="zh-CN" dirty="0">
              <a:latin typeface="Arial" pitchFamily="34" charset="0"/>
              <a:ea typeface="宋体" pitchFamily="2" charset="-122"/>
            </a:endParaRPr>
          </a:p>
          <a:p>
            <a:pPr marL="285750" indent="-285750" algn="just">
              <a:buFont typeface="Wingdings" pitchFamily="2" charset="2"/>
              <a:buChar char="l"/>
              <a:defRPr/>
            </a:pPr>
            <a:r>
              <a:rPr lang="en-US" altLang="zh-CN" dirty="0">
                <a:latin typeface="Arial" pitchFamily="34" charset="0"/>
                <a:ea typeface="宋体" pitchFamily="2" charset="-122"/>
              </a:rPr>
              <a:t> </a:t>
            </a:r>
            <a:r>
              <a:rPr lang="zh-CN" altLang="en-US" dirty="0">
                <a:latin typeface="Arial" pitchFamily="34" charset="0"/>
                <a:ea typeface="宋体" pitchFamily="2" charset="-122"/>
              </a:rPr>
              <a:t>系统总体诊断</a:t>
            </a:r>
            <a:r>
              <a:rPr lang="zh-CN" altLang="en-US" dirty="0" smtClean="0">
                <a:latin typeface="Arial" pitchFamily="34" charset="0"/>
                <a:ea typeface="宋体" pitchFamily="2" charset="-122"/>
              </a:rPr>
              <a:t>的准确率为</a:t>
            </a:r>
            <a:r>
              <a:rPr lang="en-US" altLang="zh-CN" dirty="0" smtClean="0">
                <a:latin typeface="Arial" pitchFamily="34" charset="0"/>
                <a:ea typeface="宋体" pitchFamily="2" charset="-122"/>
              </a:rPr>
              <a:t> </a:t>
            </a:r>
            <a:r>
              <a:rPr lang="en-US" altLang="zh-CN" dirty="0">
                <a:latin typeface="Arial" pitchFamily="34" charset="0"/>
                <a:ea typeface="宋体" pitchFamily="2" charset="-122"/>
              </a:rPr>
              <a:t>261/282 (92.6%)</a:t>
            </a:r>
          </a:p>
        </p:txBody>
      </p:sp>
      <p:pic>
        <p:nvPicPr>
          <p:cNvPr id="45" name="图片 44" descr="051.png"/>
          <p:cNvPicPr>
            <a:picLocks noChangeAspect="1"/>
          </p:cNvPicPr>
          <p:nvPr/>
        </p:nvPicPr>
        <p:blipFill>
          <a:blip r:embed="rId2"/>
          <a:stretch>
            <a:fillRect/>
          </a:stretch>
        </p:blipFill>
        <p:spPr>
          <a:xfrm>
            <a:off x="666280" y="2214554"/>
            <a:ext cx="1214446" cy="1214446"/>
          </a:xfrm>
          <a:prstGeom prst="rect">
            <a:avLst/>
          </a:prstGeom>
        </p:spPr>
      </p:pic>
      <p:sp>
        <p:nvSpPr>
          <p:cNvPr id="46" name="TextBox 45"/>
          <p:cNvSpPr txBox="1"/>
          <p:nvPr/>
        </p:nvSpPr>
        <p:spPr>
          <a:xfrm>
            <a:off x="457200" y="3560863"/>
            <a:ext cx="1928826" cy="307777"/>
          </a:xfrm>
          <a:prstGeom prst="rect">
            <a:avLst/>
          </a:prstGeom>
          <a:noFill/>
        </p:spPr>
        <p:txBody>
          <a:bodyPr wrap="square" rtlCol="0">
            <a:spAutoFit/>
          </a:bodyPr>
          <a:lstStyle/>
          <a:p>
            <a:r>
              <a:rPr lang="en-US" altLang="zh-CN" sz="1400" dirty="0" smtClean="0"/>
              <a:t>282</a:t>
            </a:r>
            <a:r>
              <a:rPr lang="zh-CN" altLang="en-US" sz="1400" dirty="0" smtClean="0"/>
              <a:t>例门诊病人</a:t>
            </a:r>
            <a:endParaRPr lang="zh-CN" altLang="en-US" sz="1400" dirty="0"/>
          </a:p>
        </p:txBody>
      </p:sp>
      <p:pic>
        <p:nvPicPr>
          <p:cNvPr id="47" name="图片 46" descr="部位.png"/>
          <p:cNvPicPr>
            <a:picLocks noChangeAspect="1"/>
          </p:cNvPicPr>
          <p:nvPr/>
        </p:nvPicPr>
        <p:blipFill>
          <a:blip r:embed="rId3" cstate="print"/>
          <a:stretch>
            <a:fillRect/>
          </a:stretch>
        </p:blipFill>
        <p:spPr>
          <a:xfrm>
            <a:off x="3309486" y="1357298"/>
            <a:ext cx="1428760" cy="1194161"/>
          </a:xfrm>
          <a:prstGeom prst="rect">
            <a:avLst/>
          </a:prstGeom>
        </p:spPr>
      </p:pic>
      <p:sp>
        <p:nvSpPr>
          <p:cNvPr id="48" name="右箭头 47"/>
          <p:cNvSpPr/>
          <p:nvPr/>
        </p:nvSpPr>
        <p:spPr>
          <a:xfrm rot="19776530">
            <a:off x="2309354" y="2285992"/>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a:off x="5023998" y="1785926"/>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横卷形 49"/>
          <p:cNvSpPr/>
          <p:nvPr/>
        </p:nvSpPr>
        <p:spPr>
          <a:xfrm>
            <a:off x="5738378" y="1571612"/>
            <a:ext cx="1357322" cy="714380"/>
          </a:xfrm>
          <a:prstGeom prst="horizontalScroll">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smtClean="0"/>
              <a:t>diagnosis1</a:t>
            </a:r>
            <a:endParaRPr lang="zh-CN" altLang="en-US" dirty="0"/>
          </a:p>
        </p:txBody>
      </p:sp>
      <p:pic>
        <p:nvPicPr>
          <p:cNvPr id="51" name="Picture 9" descr="R:\temp\Internet 临时文件\Content.IE5\UE06LOG3\MC900343293[1].wmf"/>
          <p:cNvPicPr>
            <a:picLocks noChangeAspect="1" noChangeArrowheads="1"/>
          </p:cNvPicPr>
          <p:nvPr/>
        </p:nvPicPr>
        <p:blipFill>
          <a:blip r:embed="rId4"/>
          <a:srcRect/>
          <a:stretch>
            <a:fillRect/>
          </a:stretch>
        </p:blipFill>
        <p:spPr bwMode="auto">
          <a:xfrm>
            <a:off x="3380924" y="2928934"/>
            <a:ext cx="1143008" cy="1285884"/>
          </a:xfrm>
          <a:prstGeom prst="rect">
            <a:avLst/>
          </a:prstGeom>
          <a:noFill/>
          <a:ln w="9525">
            <a:noFill/>
            <a:miter lim="800000"/>
            <a:headEnd/>
            <a:tailEnd/>
          </a:ln>
        </p:spPr>
      </p:pic>
      <p:sp>
        <p:nvSpPr>
          <p:cNvPr id="52" name="右箭头 51"/>
          <p:cNvSpPr/>
          <p:nvPr/>
        </p:nvSpPr>
        <p:spPr>
          <a:xfrm rot="785667">
            <a:off x="2373462" y="3359026"/>
            <a:ext cx="556421" cy="368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右箭头 52"/>
          <p:cNvSpPr/>
          <p:nvPr/>
        </p:nvSpPr>
        <p:spPr>
          <a:xfrm>
            <a:off x="5023998" y="3429000"/>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横卷形 53"/>
          <p:cNvSpPr/>
          <p:nvPr/>
        </p:nvSpPr>
        <p:spPr>
          <a:xfrm>
            <a:off x="5738378" y="3214686"/>
            <a:ext cx="1357322" cy="714380"/>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t>diagnosis2</a:t>
            </a:r>
            <a:endParaRPr lang="zh-CN" altLang="en-US" dirty="0"/>
          </a:p>
        </p:txBody>
      </p:sp>
      <p:sp>
        <p:nvSpPr>
          <p:cNvPr id="55" name="TextBox 54"/>
          <p:cNvSpPr txBox="1"/>
          <p:nvPr/>
        </p:nvSpPr>
        <p:spPr>
          <a:xfrm>
            <a:off x="3314129" y="4357694"/>
            <a:ext cx="1928826" cy="369332"/>
          </a:xfrm>
          <a:prstGeom prst="rect">
            <a:avLst/>
          </a:prstGeom>
          <a:noFill/>
        </p:spPr>
        <p:txBody>
          <a:bodyPr wrap="square" rtlCol="0">
            <a:spAutoFit/>
          </a:bodyPr>
          <a:lstStyle/>
          <a:p>
            <a:r>
              <a:rPr lang="zh-CN" altLang="en-US" dirty="0" smtClean="0"/>
              <a:t>头痛专家</a:t>
            </a:r>
            <a:endParaRPr lang="zh-CN" altLang="en-US" dirty="0"/>
          </a:p>
        </p:txBody>
      </p:sp>
      <p:sp>
        <p:nvSpPr>
          <p:cNvPr id="56" name="TextBox 55"/>
          <p:cNvSpPr txBox="1"/>
          <p:nvPr/>
        </p:nvSpPr>
        <p:spPr>
          <a:xfrm>
            <a:off x="758069" y="1672698"/>
            <a:ext cx="112265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CN" dirty="0" smtClean="0"/>
              <a:t>301 </a:t>
            </a:r>
            <a:r>
              <a:rPr lang="zh-CN" altLang="en-US" dirty="0" smtClean="0"/>
              <a:t>医院</a:t>
            </a:r>
            <a:endParaRPr lang="zh-CN" altLang="en-US" dirty="0"/>
          </a:p>
        </p:txBody>
      </p:sp>
      <p:sp>
        <p:nvSpPr>
          <p:cNvPr id="57" name="右大括号 56"/>
          <p:cNvSpPr/>
          <p:nvPr/>
        </p:nvSpPr>
        <p:spPr>
          <a:xfrm>
            <a:off x="7238576" y="1857364"/>
            <a:ext cx="285752" cy="18573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TextBox 57"/>
          <p:cNvSpPr txBox="1"/>
          <p:nvPr/>
        </p:nvSpPr>
        <p:spPr>
          <a:xfrm>
            <a:off x="7500958" y="2571744"/>
            <a:ext cx="1357322" cy="369332"/>
          </a:xfrm>
          <a:prstGeom prst="rect">
            <a:avLst/>
          </a:prstGeom>
          <a:noFill/>
        </p:spPr>
        <p:txBody>
          <a:bodyPr wrap="square" rtlCol="0">
            <a:spAutoFit/>
          </a:bodyPr>
          <a:lstStyle/>
          <a:p>
            <a:r>
              <a:rPr lang="zh-CN" altLang="en-US" dirty="0"/>
              <a:t>对比</a:t>
            </a:r>
          </a:p>
        </p:txBody>
      </p:sp>
      <p:sp>
        <p:nvSpPr>
          <p:cNvPr id="59" name="TextBox 58"/>
          <p:cNvSpPr txBox="1"/>
          <p:nvPr/>
        </p:nvSpPr>
        <p:spPr>
          <a:xfrm>
            <a:off x="3666676" y="2571744"/>
            <a:ext cx="927554" cy="369332"/>
          </a:xfrm>
          <a:prstGeom prst="rect">
            <a:avLst/>
          </a:prstGeom>
          <a:noFill/>
        </p:spPr>
        <p:txBody>
          <a:bodyPr wrap="square" rtlCol="0">
            <a:spAutoFit/>
          </a:bodyPr>
          <a:lstStyle/>
          <a:p>
            <a:r>
              <a:rPr lang="en-US" altLang="zh-CN" dirty="0" smtClean="0"/>
              <a:t>CDSS</a:t>
            </a:r>
            <a:endParaRPr lang="zh-CN" altLang="en-US" dirty="0"/>
          </a:p>
        </p:txBody>
      </p:sp>
      <p:sp>
        <p:nvSpPr>
          <p:cNvPr id="60" name="TextBox 59"/>
          <p:cNvSpPr txBox="1"/>
          <p:nvPr/>
        </p:nvSpPr>
        <p:spPr>
          <a:xfrm>
            <a:off x="5898645" y="4274114"/>
            <a:ext cx="119705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CN" altLang="en-US" dirty="0" smtClean="0"/>
              <a:t>金标准</a:t>
            </a:r>
            <a:endParaRPr lang="zh-CN" altLang="en-US" dirty="0"/>
          </a:p>
        </p:txBody>
      </p:sp>
    </p:spTree>
    <p:extLst>
      <p:ext uri="{BB962C8B-B14F-4D97-AF65-F5344CB8AC3E}">
        <p14:creationId xmlns:p14="http://schemas.microsoft.com/office/powerpoint/2010/main" val="34629630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系统部署</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11" name="图片 10" descr="20131125030437947_easyicon_net_128.png"/>
          <p:cNvPicPr>
            <a:picLocks noChangeAspect="1"/>
          </p:cNvPicPr>
          <p:nvPr/>
        </p:nvPicPr>
        <p:blipFill>
          <a:blip r:embed="rId2"/>
          <a:stretch>
            <a:fillRect/>
          </a:stretch>
        </p:blipFill>
        <p:spPr>
          <a:xfrm>
            <a:off x="6858016" y="2786058"/>
            <a:ext cx="1076324" cy="1076324"/>
          </a:xfrm>
          <a:prstGeom prst="rect">
            <a:avLst/>
          </a:prstGeom>
        </p:spPr>
      </p:pic>
      <p:sp>
        <p:nvSpPr>
          <p:cNvPr id="12" name="椭圆 11"/>
          <p:cNvSpPr/>
          <p:nvPr/>
        </p:nvSpPr>
        <p:spPr>
          <a:xfrm>
            <a:off x="2786050" y="3857628"/>
            <a:ext cx="3143272" cy="714380"/>
          </a:xfrm>
          <a:prstGeom prst="ellipse">
            <a:avLst/>
          </a:prstGeom>
          <a:ln/>
        </p:spPr>
        <p:style>
          <a:lnRef idx="0">
            <a:schemeClr val="accent4"/>
          </a:lnRef>
          <a:fillRef idx="3">
            <a:schemeClr val="accent4"/>
          </a:fillRef>
          <a:effectRef idx="3">
            <a:schemeClr val="accent4"/>
          </a:effectRef>
          <a:fontRef idx="minor">
            <a:schemeClr val="lt1"/>
          </a:fontRef>
        </p:style>
        <p:txBody>
          <a:bodyPr anchor="ctr"/>
          <a:lstStyle/>
          <a:p>
            <a:pPr algn="ctr" fontAlgn="auto">
              <a:spcBef>
                <a:spcPts val="0"/>
              </a:spcBef>
              <a:spcAft>
                <a:spcPts val="0"/>
              </a:spcAft>
              <a:defRPr/>
            </a:pPr>
            <a:endParaRPr lang="zh-CN" altLang="en-US" b="0" kern="0" dirty="0">
              <a:solidFill>
                <a:sysClr val="window" lastClr="FFFFFF"/>
              </a:solidFill>
              <a:latin typeface="Calibri"/>
              <a:ea typeface="宋体"/>
            </a:endParaRPr>
          </a:p>
        </p:txBody>
      </p:sp>
      <p:cxnSp>
        <p:nvCxnSpPr>
          <p:cNvPr id="13" name="直接连接符 12"/>
          <p:cNvCxnSpPr/>
          <p:nvPr/>
        </p:nvCxnSpPr>
        <p:spPr>
          <a:xfrm flipV="1">
            <a:off x="2357422" y="4429132"/>
            <a:ext cx="571504" cy="428628"/>
          </a:xfrm>
          <a:prstGeom prst="line">
            <a:avLst/>
          </a:prstGeom>
          <a:ln w="44450">
            <a:solidFill>
              <a:srgbClr val="0000CC"/>
            </a:solidFill>
          </a:ln>
        </p:spPr>
        <p:style>
          <a:lnRef idx="1">
            <a:schemeClr val="accent1"/>
          </a:lnRef>
          <a:fillRef idx="0">
            <a:schemeClr val="accent1"/>
          </a:fillRef>
          <a:effectRef idx="0">
            <a:schemeClr val="accent1"/>
          </a:effectRef>
          <a:fontRef idx="minor">
            <a:schemeClr val="tx1"/>
          </a:fontRef>
        </p:style>
      </p:cxnSp>
      <p:pic>
        <p:nvPicPr>
          <p:cNvPr id="14" name="图片 13" descr="026.png"/>
          <p:cNvPicPr>
            <a:picLocks noChangeAspect="1"/>
          </p:cNvPicPr>
          <p:nvPr/>
        </p:nvPicPr>
        <p:blipFill>
          <a:blip r:embed="rId3"/>
          <a:stretch>
            <a:fillRect/>
          </a:stretch>
        </p:blipFill>
        <p:spPr>
          <a:xfrm>
            <a:off x="3500430" y="3000372"/>
            <a:ext cx="1643074" cy="1643074"/>
          </a:xfrm>
          <a:prstGeom prst="rect">
            <a:avLst/>
          </a:prstGeom>
        </p:spPr>
      </p:pic>
      <p:pic>
        <p:nvPicPr>
          <p:cNvPr id="15" name="图片 14" descr="hospital1.png"/>
          <p:cNvPicPr>
            <a:picLocks noChangeAspect="1"/>
          </p:cNvPicPr>
          <p:nvPr/>
        </p:nvPicPr>
        <p:blipFill>
          <a:blip r:embed="rId4"/>
          <a:stretch>
            <a:fillRect/>
          </a:stretch>
        </p:blipFill>
        <p:spPr>
          <a:xfrm>
            <a:off x="1214414" y="2643182"/>
            <a:ext cx="1214446" cy="1214446"/>
          </a:xfrm>
          <a:prstGeom prst="rect">
            <a:avLst/>
          </a:prstGeom>
        </p:spPr>
      </p:pic>
      <p:cxnSp>
        <p:nvCxnSpPr>
          <p:cNvPr id="16" name="直接连接符 15"/>
          <p:cNvCxnSpPr/>
          <p:nvPr/>
        </p:nvCxnSpPr>
        <p:spPr>
          <a:xfrm rot="10800000">
            <a:off x="5715008" y="4500570"/>
            <a:ext cx="571504" cy="500066"/>
          </a:xfrm>
          <a:prstGeom prst="line">
            <a:avLst/>
          </a:prstGeom>
          <a:ln w="44450">
            <a:solidFill>
              <a:srgbClr val="0000CC"/>
            </a:solidFill>
          </a:ln>
        </p:spPr>
        <p:style>
          <a:lnRef idx="1">
            <a:schemeClr val="accent1"/>
          </a:lnRef>
          <a:fillRef idx="0">
            <a:schemeClr val="accent1"/>
          </a:fillRef>
          <a:effectRef idx="0">
            <a:schemeClr val="accent1"/>
          </a:effectRef>
          <a:fontRef idx="minor">
            <a:schemeClr val="tx1"/>
          </a:fontRef>
        </p:style>
      </p:cxnSp>
      <p:pic>
        <p:nvPicPr>
          <p:cNvPr id="17" name="图片 16" descr="icon_fold_hospital.png"/>
          <p:cNvPicPr>
            <a:picLocks noChangeAspect="1"/>
          </p:cNvPicPr>
          <p:nvPr/>
        </p:nvPicPr>
        <p:blipFill>
          <a:blip r:embed="rId5"/>
          <a:stretch>
            <a:fillRect/>
          </a:stretch>
        </p:blipFill>
        <p:spPr>
          <a:xfrm>
            <a:off x="1071538" y="4786322"/>
            <a:ext cx="1357322" cy="1357322"/>
          </a:xfrm>
          <a:prstGeom prst="rect">
            <a:avLst/>
          </a:prstGeom>
        </p:spPr>
      </p:pic>
      <p:cxnSp>
        <p:nvCxnSpPr>
          <p:cNvPr id="18" name="直接连接符 17"/>
          <p:cNvCxnSpPr/>
          <p:nvPr/>
        </p:nvCxnSpPr>
        <p:spPr>
          <a:xfrm rot="10800000" flipV="1">
            <a:off x="5786446" y="3571876"/>
            <a:ext cx="714380" cy="428628"/>
          </a:xfrm>
          <a:prstGeom prst="line">
            <a:avLst/>
          </a:prstGeom>
          <a:ln w="44450">
            <a:solidFill>
              <a:srgbClr val="0000CC"/>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500430" y="4643446"/>
            <a:ext cx="1785950" cy="646331"/>
          </a:xfrm>
          <a:prstGeom prst="rect">
            <a:avLst/>
          </a:prstGeom>
          <a:noFill/>
        </p:spPr>
        <p:txBody>
          <a:bodyPr wrap="square" rtlCol="0">
            <a:spAutoFit/>
          </a:bodyPr>
          <a:lstStyle/>
          <a:p>
            <a:r>
              <a:rPr lang="zh-CN" altLang="en-US" dirty="0" smtClean="0"/>
              <a:t>中国人民解放军总医院</a:t>
            </a:r>
            <a:r>
              <a:rPr lang="en-US" altLang="zh-CN" dirty="0" smtClean="0"/>
              <a:t>(301</a:t>
            </a:r>
            <a:r>
              <a:rPr lang="zh-CN" altLang="en-US" dirty="0" smtClean="0"/>
              <a:t>医院</a:t>
            </a:r>
            <a:r>
              <a:rPr lang="en-US" altLang="zh-CN" dirty="0" smtClean="0"/>
              <a:t>)</a:t>
            </a:r>
            <a:endParaRPr lang="zh-CN" altLang="en-US" dirty="0"/>
          </a:p>
        </p:txBody>
      </p:sp>
      <p:sp>
        <p:nvSpPr>
          <p:cNvPr id="20" name="TextBox 19"/>
          <p:cNvSpPr txBox="1"/>
          <p:nvPr/>
        </p:nvSpPr>
        <p:spPr>
          <a:xfrm>
            <a:off x="785786" y="5925941"/>
            <a:ext cx="2786082" cy="646331"/>
          </a:xfrm>
          <a:prstGeom prst="rect">
            <a:avLst/>
          </a:prstGeom>
          <a:noFill/>
        </p:spPr>
        <p:txBody>
          <a:bodyPr wrap="square" rtlCol="0">
            <a:spAutoFit/>
          </a:bodyPr>
          <a:lstStyle/>
          <a:p>
            <a:r>
              <a:rPr lang="en-US" dirty="0" smtClean="0"/>
              <a:t>301</a:t>
            </a:r>
            <a:r>
              <a:rPr lang="zh-CN" altLang="en-US" dirty="0" smtClean="0"/>
              <a:t>医院第一附属医院</a:t>
            </a:r>
            <a:r>
              <a:rPr lang="en-US" dirty="0" smtClean="0"/>
              <a:t>(304 </a:t>
            </a:r>
            <a:r>
              <a:rPr lang="zh-CN" altLang="en-US" dirty="0" smtClean="0"/>
              <a:t>医院</a:t>
            </a:r>
            <a:r>
              <a:rPr lang="en-US" dirty="0" smtClean="0"/>
              <a:t>)</a:t>
            </a:r>
            <a:endParaRPr lang="zh-CN" altLang="en-US" dirty="0"/>
          </a:p>
        </p:txBody>
      </p:sp>
      <p:sp>
        <p:nvSpPr>
          <p:cNvPr id="21" name="TextBox 20"/>
          <p:cNvSpPr txBox="1"/>
          <p:nvPr/>
        </p:nvSpPr>
        <p:spPr>
          <a:xfrm>
            <a:off x="6448573" y="6028490"/>
            <a:ext cx="2214578" cy="369332"/>
          </a:xfrm>
          <a:prstGeom prst="rect">
            <a:avLst/>
          </a:prstGeom>
          <a:noFill/>
        </p:spPr>
        <p:txBody>
          <a:bodyPr wrap="square" rtlCol="0">
            <a:spAutoFit/>
          </a:bodyPr>
          <a:lstStyle/>
          <a:p>
            <a:r>
              <a:rPr lang="zh-CN" altLang="en-US" dirty="0" smtClean="0"/>
              <a:t>武警总医院</a:t>
            </a:r>
            <a:endParaRPr lang="zh-CN" altLang="en-US" dirty="0"/>
          </a:p>
        </p:txBody>
      </p:sp>
      <p:sp>
        <p:nvSpPr>
          <p:cNvPr id="22" name="TextBox 21"/>
          <p:cNvSpPr txBox="1"/>
          <p:nvPr/>
        </p:nvSpPr>
        <p:spPr>
          <a:xfrm>
            <a:off x="6579901" y="3768892"/>
            <a:ext cx="1736515" cy="369332"/>
          </a:xfrm>
          <a:prstGeom prst="rect">
            <a:avLst/>
          </a:prstGeom>
          <a:noFill/>
        </p:spPr>
        <p:txBody>
          <a:bodyPr wrap="square" rtlCol="0">
            <a:spAutoFit/>
          </a:bodyPr>
          <a:lstStyle/>
          <a:p>
            <a:r>
              <a:rPr lang="zh-CN" altLang="en-US" dirty="0" smtClean="0"/>
              <a:t>丰台社区医院</a:t>
            </a:r>
            <a:endParaRPr lang="zh-CN" altLang="en-US" dirty="0"/>
          </a:p>
        </p:txBody>
      </p:sp>
      <p:sp>
        <p:nvSpPr>
          <p:cNvPr id="23" name="TextBox 22"/>
          <p:cNvSpPr txBox="1"/>
          <p:nvPr/>
        </p:nvSpPr>
        <p:spPr>
          <a:xfrm>
            <a:off x="707919" y="3786190"/>
            <a:ext cx="1750199" cy="369332"/>
          </a:xfrm>
          <a:prstGeom prst="rect">
            <a:avLst/>
          </a:prstGeom>
          <a:noFill/>
        </p:spPr>
        <p:txBody>
          <a:bodyPr wrap="square" rtlCol="0">
            <a:spAutoFit/>
          </a:bodyPr>
          <a:lstStyle/>
          <a:p>
            <a:r>
              <a:rPr lang="zh-CN" altLang="en-US" dirty="0" smtClean="0"/>
              <a:t>首钢社区医院</a:t>
            </a:r>
            <a:endParaRPr lang="zh-CN" altLang="en-US" dirty="0"/>
          </a:p>
        </p:txBody>
      </p:sp>
      <p:cxnSp>
        <p:nvCxnSpPr>
          <p:cNvPr id="24" name="直接连接符 23"/>
          <p:cNvCxnSpPr/>
          <p:nvPr/>
        </p:nvCxnSpPr>
        <p:spPr>
          <a:xfrm rot="10800000">
            <a:off x="2428860" y="3571876"/>
            <a:ext cx="500066" cy="357190"/>
          </a:xfrm>
          <a:prstGeom prst="line">
            <a:avLst/>
          </a:prstGeom>
          <a:ln w="44450">
            <a:solidFill>
              <a:srgbClr val="0000CC"/>
            </a:solidFill>
          </a:ln>
        </p:spPr>
        <p:style>
          <a:lnRef idx="1">
            <a:schemeClr val="accent1"/>
          </a:lnRef>
          <a:fillRef idx="0">
            <a:schemeClr val="accent1"/>
          </a:fillRef>
          <a:effectRef idx="0">
            <a:schemeClr val="accent1"/>
          </a:effectRef>
          <a:fontRef idx="minor">
            <a:schemeClr val="tx1"/>
          </a:fontRef>
        </p:style>
      </p:cxnSp>
      <p:pic>
        <p:nvPicPr>
          <p:cNvPr id="25" name="图片 24" descr="download.jpg"/>
          <p:cNvPicPr>
            <a:picLocks noChangeAspect="1"/>
          </p:cNvPicPr>
          <p:nvPr/>
        </p:nvPicPr>
        <p:blipFill>
          <a:blip r:embed="rId6"/>
          <a:stretch>
            <a:fillRect/>
          </a:stretch>
        </p:blipFill>
        <p:spPr>
          <a:xfrm>
            <a:off x="6572264" y="4714884"/>
            <a:ext cx="1571636" cy="1313606"/>
          </a:xfrm>
          <a:prstGeom prst="rect">
            <a:avLst/>
          </a:prstGeom>
        </p:spPr>
      </p:pic>
      <p:sp>
        <p:nvSpPr>
          <p:cNvPr id="26" name="云形 25"/>
          <p:cNvSpPr/>
          <p:nvPr/>
        </p:nvSpPr>
        <p:spPr>
          <a:xfrm>
            <a:off x="3000364" y="1285860"/>
            <a:ext cx="3071834" cy="928694"/>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pic>
        <p:nvPicPr>
          <p:cNvPr id="27" name="Picture 2"/>
          <p:cNvPicPr>
            <a:picLocks noChangeAspect="1" noChangeArrowheads="1"/>
          </p:cNvPicPr>
          <p:nvPr/>
        </p:nvPicPr>
        <p:blipFill>
          <a:blip r:embed="rId7"/>
          <a:srcRect/>
          <a:stretch>
            <a:fillRect/>
          </a:stretch>
        </p:blipFill>
        <p:spPr bwMode="auto">
          <a:xfrm>
            <a:off x="2357422" y="2143116"/>
            <a:ext cx="1091788" cy="714380"/>
          </a:xfrm>
          <a:prstGeom prst="rect">
            <a:avLst/>
          </a:prstGeom>
          <a:noFill/>
          <a:ln w="9525">
            <a:noFill/>
            <a:miter lim="800000"/>
            <a:headEnd/>
            <a:tailEnd/>
          </a:ln>
          <a:effectLst/>
        </p:spPr>
      </p:pic>
      <p:pic>
        <p:nvPicPr>
          <p:cNvPr id="28" name="Picture 3"/>
          <p:cNvPicPr>
            <a:picLocks noChangeAspect="1" noChangeArrowheads="1"/>
          </p:cNvPicPr>
          <p:nvPr/>
        </p:nvPicPr>
        <p:blipFill>
          <a:blip r:embed="rId8"/>
          <a:srcRect/>
          <a:stretch>
            <a:fillRect/>
          </a:stretch>
        </p:blipFill>
        <p:spPr bwMode="auto">
          <a:xfrm rot="20262788">
            <a:off x="4376526" y="2255884"/>
            <a:ext cx="470764" cy="790992"/>
          </a:xfrm>
          <a:prstGeom prst="rect">
            <a:avLst/>
          </a:prstGeom>
          <a:noFill/>
          <a:ln w="9525">
            <a:noFill/>
            <a:miter lim="800000"/>
            <a:headEnd/>
            <a:tailEnd/>
          </a:ln>
          <a:effectLst/>
        </p:spPr>
      </p:pic>
      <p:pic>
        <p:nvPicPr>
          <p:cNvPr id="29" name="Picture 4"/>
          <p:cNvPicPr>
            <a:picLocks noChangeAspect="1" noChangeArrowheads="1"/>
          </p:cNvPicPr>
          <p:nvPr/>
        </p:nvPicPr>
        <p:blipFill>
          <a:blip r:embed="rId9"/>
          <a:srcRect/>
          <a:stretch>
            <a:fillRect/>
          </a:stretch>
        </p:blipFill>
        <p:spPr bwMode="auto">
          <a:xfrm>
            <a:off x="5715008" y="2000240"/>
            <a:ext cx="1132111" cy="785818"/>
          </a:xfrm>
          <a:prstGeom prst="rect">
            <a:avLst/>
          </a:prstGeom>
          <a:noFill/>
          <a:ln w="9525">
            <a:noFill/>
            <a:miter lim="800000"/>
            <a:headEnd/>
            <a:tailEnd/>
          </a:ln>
          <a:effectLst/>
        </p:spPr>
      </p:pic>
      <p:pic>
        <p:nvPicPr>
          <p:cNvPr id="30"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4508895" y="1214423"/>
            <a:ext cx="235160" cy="433806"/>
          </a:xfrm>
          <a:prstGeom prst="rect">
            <a:avLst/>
          </a:prstGeom>
          <a:noFill/>
        </p:spPr>
      </p:pic>
      <p:pic>
        <p:nvPicPr>
          <p:cNvPr id="31"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4290637" y="1214422"/>
            <a:ext cx="235158" cy="433806"/>
          </a:xfrm>
          <a:prstGeom prst="rect">
            <a:avLst/>
          </a:prstGeom>
          <a:noFill/>
        </p:spPr>
      </p:pic>
      <p:pic>
        <p:nvPicPr>
          <p:cNvPr id="32"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4076204" y="1214423"/>
            <a:ext cx="235160" cy="433806"/>
          </a:xfrm>
          <a:prstGeom prst="rect">
            <a:avLst/>
          </a:prstGeom>
          <a:noFill/>
        </p:spPr>
      </p:pic>
      <p:pic>
        <p:nvPicPr>
          <p:cNvPr id="33"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3857618" y="1214423"/>
            <a:ext cx="235160" cy="433806"/>
          </a:xfrm>
          <a:prstGeom prst="rect">
            <a:avLst/>
          </a:prstGeom>
          <a:noFill/>
        </p:spPr>
      </p:pic>
      <p:pic>
        <p:nvPicPr>
          <p:cNvPr id="34"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3643306" y="1214423"/>
            <a:ext cx="235158" cy="433806"/>
          </a:xfrm>
          <a:prstGeom prst="rect">
            <a:avLst/>
          </a:prstGeom>
          <a:noFill/>
        </p:spPr>
      </p:pic>
      <p:pic>
        <p:nvPicPr>
          <p:cNvPr id="35" name="Picture 2" descr="\\eventsql\dvd\Online_ART\DVD_ART36\Artwork_Imagery\Icons - Illustrations\_ xMAC STYLE\gears proces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4279720" y="1285860"/>
            <a:ext cx="506594" cy="380044"/>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3929058" y="1714488"/>
            <a:ext cx="1214446" cy="400110"/>
          </a:xfrm>
          <a:prstGeom prst="rect">
            <a:avLst/>
          </a:prstGeom>
          <a:noFill/>
        </p:spPr>
        <p:txBody>
          <a:bodyPr wrap="square" rtlCol="0">
            <a:spAutoFit/>
          </a:bodyPr>
          <a:lstStyle/>
          <a:p>
            <a:r>
              <a:rPr lang="zh-CN" altLang="en-US" sz="2000" dirty="0"/>
              <a:t>阿</a:t>
            </a:r>
            <a:r>
              <a:rPr lang="zh-CN" altLang="en-US" sz="2000" dirty="0" smtClean="0"/>
              <a:t>里云</a:t>
            </a:r>
            <a:endParaRPr lang="zh-CN" altLang="en-US" sz="2000" dirty="0"/>
          </a:p>
        </p:txBody>
      </p:sp>
      <p:pic>
        <p:nvPicPr>
          <p:cNvPr id="37"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4744055" y="1214422"/>
            <a:ext cx="235160" cy="433806"/>
          </a:xfrm>
          <a:prstGeom prst="rect">
            <a:avLst/>
          </a:prstGeom>
          <a:noFill/>
        </p:spPr>
      </p:pic>
      <p:pic>
        <p:nvPicPr>
          <p:cNvPr id="38"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4958369" y="1214422"/>
            <a:ext cx="235160" cy="433806"/>
          </a:xfrm>
          <a:prstGeom prst="rect">
            <a:avLst/>
          </a:prstGeom>
          <a:noFill/>
        </p:spPr>
      </p:pic>
      <p:pic>
        <p:nvPicPr>
          <p:cNvPr id="39"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5172683" y="1214422"/>
            <a:ext cx="235160" cy="433806"/>
          </a:xfrm>
          <a:prstGeom prst="rect">
            <a:avLst/>
          </a:prstGeom>
          <a:noFill/>
        </p:spPr>
      </p:pic>
      <p:sp>
        <p:nvSpPr>
          <p:cNvPr id="40" name="灯片编号占位符 33"/>
          <p:cNvSpPr txBox="1">
            <a:spLocks/>
          </p:cNvSpPr>
          <p:nvPr/>
        </p:nvSpPr>
        <p:spPr bwMode="auto">
          <a:xfrm>
            <a:off x="6553200" y="6356350"/>
            <a:ext cx="2133600"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marL="0" algn="r" defTabSz="914400" rtl="0" eaLnBrk="1" fontAlgn="auto" latinLnBrk="0" hangingPunct="1">
              <a:spcBef>
                <a:spcPts val="0"/>
              </a:spcBef>
              <a:spcAft>
                <a:spcPts val="0"/>
              </a:spcAft>
              <a:defRPr sz="1400" b="0" kern="1200">
                <a:solidFill>
                  <a:srgbClr val="000000"/>
                </a:solidFill>
                <a:latin typeface="Arial" charset="0"/>
                <a:ea typeface="宋体"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33</a:t>
            </a:fld>
            <a:endParaRPr lang="zh-CN" altLang="en-US"/>
          </a:p>
        </p:txBody>
      </p:sp>
    </p:spTree>
    <p:extLst>
      <p:ext uri="{BB962C8B-B14F-4D97-AF65-F5344CB8AC3E}">
        <p14:creationId xmlns:p14="http://schemas.microsoft.com/office/powerpoint/2010/main" val="17929667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系统更新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3" name="TextBox 2"/>
          <p:cNvSpPr txBox="1"/>
          <p:nvPr/>
        </p:nvSpPr>
        <p:spPr>
          <a:xfrm>
            <a:off x="827584" y="2132855"/>
            <a:ext cx="7344816" cy="646331"/>
          </a:xfrm>
          <a:prstGeom prst="rect">
            <a:avLst/>
          </a:prstGeom>
          <a:noFill/>
        </p:spPr>
        <p:txBody>
          <a:bodyPr wrap="square" rtlCol="0">
            <a:spAutoFit/>
          </a:bodyPr>
          <a:lstStyle/>
          <a:p>
            <a:r>
              <a:rPr lang="zh-CN" altLang="en-US" dirty="0" smtClean="0"/>
              <a:t>目前已着手系统评估结果的分析，与专家讨论后将增加案例推理的部分，下一阶段准备更新ＣＤＳＳ系统</a:t>
            </a:r>
            <a:endParaRPr lang="zh-CN" altLang="en-US" dirty="0"/>
          </a:p>
        </p:txBody>
      </p:sp>
      <p:graphicFrame>
        <p:nvGraphicFramePr>
          <p:cNvPr id="6" name="图示 5"/>
          <p:cNvGraphicFramePr/>
          <p:nvPr>
            <p:extLst>
              <p:ext uri="{D42A27DB-BD31-4B8C-83A1-F6EECF244321}">
                <p14:modId xmlns:p14="http://schemas.microsoft.com/office/powerpoint/2010/main" val="2635980156"/>
              </p:ext>
            </p:extLst>
          </p:nvPr>
        </p:nvGraphicFramePr>
        <p:xfrm>
          <a:off x="2104360" y="2559789"/>
          <a:ext cx="4968552" cy="3308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1983174" y="3990800"/>
            <a:ext cx="1579368" cy="369332"/>
          </a:xfrm>
          <a:prstGeom prst="rect">
            <a:avLst/>
          </a:prstGeom>
          <a:noFill/>
        </p:spPr>
        <p:txBody>
          <a:bodyPr wrap="square" rtlCol="0">
            <a:spAutoFit/>
          </a:bodyPr>
          <a:lstStyle/>
          <a:p>
            <a:r>
              <a:rPr lang="zh-CN" altLang="en-US" dirty="0" smtClean="0"/>
              <a:t>推理方法更新</a:t>
            </a:r>
            <a:endParaRPr lang="zh-CN" altLang="en-US" dirty="0"/>
          </a:p>
        </p:txBody>
      </p:sp>
      <p:sp>
        <p:nvSpPr>
          <p:cNvPr id="8" name="TextBox 7"/>
          <p:cNvSpPr txBox="1"/>
          <p:nvPr/>
        </p:nvSpPr>
        <p:spPr>
          <a:xfrm>
            <a:off x="3849848" y="3727394"/>
            <a:ext cx="1584176" cy="923330"/>
          </a:xfrm>
          <a:prstGeom prst="rect">
            <a:avLst/>
          </a:prstGeom>
          <a:noFill/>
        </p:spPr>
        <p:txBody>
          <a:bodyPr wrap="square" rtlCol="0">
            <a:spAutoFit/>
          </a:bodyPr>
          <a:lstStyle/>
          <a:p>
            <a:r>
              <a:rPr lang="zh-CN" altLang="en-US" dirty="0" smtClean="0"/>
              <a:t>更新界面组件的模板文件和数据交互接口</a:t>
            </a:r>
            <a:endParaRPr lang="zh-CN" altLang="en-US" dirty="0"/>
          </a:p>
        </p:txBody>
      </p:sp>
      <p:sp>
        <p:nvSpPr>
          <p:cNvPr id="9" name="TextBox 8"/>
          <p:cNvSpPr txBox="1"/>
          <p:nvPr/>
        </p:nvSpPr>
        <p:spPr>
          <a:xfrm>
            <a:off x="5623053" y="4004393"/>
            <a:ext cx="1440160" cy="369332"/>
          </a:xfrm>
          <a:prstGeom prst="rect">
            <a:avLst/>
          </a:prstGeom>
          <a:noFill/>
        </p:spPr>
        <p:txBody>
          <a:bodyPr wrap="square" rtlCol="0">
            <a:spAutoFit/>
          </a:bodyPr>
          <a:lstStyle/>
          <a:p>
            <a:r>
              <a:rPr lang="zh-CN" altLang="en-US" dirty="0" smtClean="0"/>
              <a:t>新　系　统</a:t>
            </a:r>
            <a:endParaRPr lang="zh-CN" altLang="en-US" dirty="0"/>
          </a:p>
        </p:txBody>
      </p:sp>
      <p:sp>
        <p:nvSpPr>
          <p:cNvPr id="10" name="矩形 9"/>
          <p:cNvSpPr/>
          <p:nvPr/>
        </p:nvSpPr>
        <p:spPr>
          <a:xfrm>
            <a:off x="857640" y="5775079"/>
            <a:ext cx="1508832" cy="56922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smtClean="0"/>
              <a:t>Rule-based reasoning</a:t>
            </a:r>
            <a:endParaRPr lang="zh-CN" altLang="en-US" dirty="0"/>
          </a:p>
        </p:txBody>
      </p:sp>
      <p:sp>
        <p:nvSpPr>
          <p:cNvPr id="11" name="矩形 10"/>
          <p:cNvSpPr/>
          <p:nvPr/>
        </p:nvSpPr>
        <p:spPr>
          <a:xfrm>
            <a:off x="3347864" y="5763855"/>
            <a:ext cx="1498488" cy="56922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smtClean="0"/>
              <a:t>Case-based reasoning</a:t>
            </a:r>
            <a:endParaRPr lang="zh-CN" altLang="en-US" dirty="0"/>
          </a:p>
        </p:txBody>
      </p:sp>
      <p:sp>
        <p:nvSpPr>
          <p:cNvPr id="4" name="加号 3"/>
          <p:cNvSpPr/>
          <p:nvPr/>
        </p:nvSpPr>
        <p:spPr bwMode="auto">
          <a:xfrm>
            <a:off x="2630738" y="5843667"/>
            <a:ext cx="648072" cy="432048"/>
          </a:xfrm>
          <a:prstGeom prst="mathPl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上箭头 4"/>
          <p:cNvSpPr/>
          <p:nvPr/>
        </p:nvSpPr>
        <p:spPr bwMode="auto">
          <a:xfrm>
            <a:off x="2630738" y="4894085"/>
            <a:ext cx="427240" cy="792088"/>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4894471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35</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accent1">
              <a:lumMod val="9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0249204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系统需求分析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738" y="2204864"/>
            <a:ext cx="135255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43808" y="1982050"/>
            <a:ext cx="4824536" cy="1477328"/>
          </a:xfrm>
          <a:prstGeom prst="rect">
            <a:avLst/>
          </a:prstGeom>
          <a:noFill/>
        </p:spPr>
        <p:txBody>
          <a:bodyPr wrap="square" rtlCol="0">
            <a:spAutoFit/>
          </a:bodyPr>
          <a:lstStyle/>
          <a:p>
            <a:r>
              <a:rPr lang="zh-CN" altLang="en-US" dirty="0" smtClean="0"/>
              <a:t>      阿尔兹海默症</a:t>
            </a:r>
            <a:r>
              <a:rPr lang="en-US" altLang="zh-CN" dirty="0" smtClean="0"/>
              <a:t>(Alzheimer’s disease ,AD),</a:t>
            </a:r>
            <a:r>
              <a:rPr lang="zh-CN" altLang="en-US" dirty="0" smtClean="0"/>
              <a:t>又称老年痴呆症，是一种神经退行性疾病。随着人口老龄化程度的加剧，</a:t>
            </a:r>
            <a:r>
              <a:rPr lang="en-US" altLang="zh-CN" dirty="0" smtClean="0"/>
              <a:t>AD</a:t>
            </a:r>
            <a:r>
              <a:rPr lang="zh-CN" altLang="en-US" dirty="0" smtClean="0"/>
              <a:t>已经成为继心血管疾病、肿瘤和脑卒中之后的</a:t>
            </a:r>
            <a:r>
              <a:rPr lang="zh-CN" altLang="en-US" dirty="0" smtClean="0">
                <a:solidFill>
                  <a:srgbClr val="FF0000"/>
                </a:solidFill>
              </a:rPr>
              <a:t>第四位</a:t>
            </a:r>
            <a:r>
              <a:rPr lang="zh-CN" altLang="en-US" dirty="0" smtClean="0"/>
              <a:t>杀手，给社会和家庭带来沉重的负担</a:t>
            </a:r>
            <a:endParaRPr lang="zh-CN" altLang="en-US" dirty="0"/>
          </a:p>
        </p:txBody>
      </p:sp>
      <p:sp>
        <p:nvSpPr>
          <p:cNvPr id="10" name="矩形 9"/>
          <p:cNvSpPr/>
          <p:nvPr/>
        </p:nvSpPr>
        <p:spPr>
          <a:xfrm>
            <a:off x="5234312" y="3861048"/>
            <a:ext cx="3199842" cy="923330"/>
          </a:xfrm>
          <a:prstGeom prst="rect">
            <a:avLst/>
          </a:prstGeom>
        </p:spPr>
        <p:txBody>
          <a:bodyPr wrap="square">
            <a:spAutoFit/>
          </a:bodyPr>
          <a:lstStyle/>
          <a:p>
            <a:r>
              <a:rPr lang="zh-CN" altLang="en-US" dirty="0" smtClean="0"/>
              <a:t>从</a:t>
            </a:r>
            <a:r>
              <a:rPr lang="en-US" altLang="zh-CN" dirty="0"/>
              <a:t>AD</a:t>
            </a:r>
            <a:r>
              <a:rPr lang="zh-CN" altLang="en-US" dirty="0"/>
              <a:t>高</a:t>
            </a:r>
            <a:r>
              <a:rPr lang="zh-CN" altLang="en-US" dirty="0" smtClean="0"/>
              <a:t>风险人群</a:t>
            </a:r>
            <a:r>
              <a:rPr lang="zh-CN" altLang="en-US" dirty="0"/>
              <a:t>中快速筛选出可疑</a:t>
            </a:r>
            <a:r>
              <a:rPr lang="en-US" altLang="zh-CN" dirty="0"/>
              <a:t>AD</a:t>
            </a:r>
            <a:r>
              <a:rPr lang="zh-CN" altLang="en-US" dirty="0"/>
              <a:t>患者是作好</a:t>
            </a:r>
            <a:r>
              <a:rPr lang="en-US" altLang="zh-CN" dirty="0"/>
              <a:t>AD</a:t>
            </a:r>
            <a:r>
              <a:rPr lang="zh-CN" altLang="en-US" dirty="0"/>
              <a:t>的预防、早期</a:t>
            </a:r>
            <a:r>
              <a:rPr lang="zh-CN" altLang="en-US" dirty="0" smtClean="0"/>
              <a:t>诊断</a:t>
            </a:r>
            <a:r>
              <a:rPr lang="zh-CN" altLang="en-US" dirty="0"/>
              <a:t>和治疗的关键</a:t>
            </a:r>
          </a:p>
        </p:txBody>
      </p:sp>
      <p:sp>
        <p:nvSpPr>
          <p:cNvPr id="7" name="矩形 6"/>
          <p:cNvSpPr/>
          <p:nvPr/>
        </p:nvSpPr>
        <p:spPr>
          <a:xfrm>
            <a:off x="485479" y="4077071"/>
            <a:ext cx="3888432" cy="1200329"/>
          </a:xfrm>
          <a:prstGeom prst="rect">
            <a:avLst/>
          </a:prstGeom>
        </p:spPr>
        <p:txBody>
          <a:bodyPr wrap="square">
            <a:spAutoFit/>
          </a:bodyPr>
          <a:lstStyle/>
          <a:p>
            <a:r>
              <a:rPr lang="zh-CN" altLang="en-US" dirty="0" smtClean="0"/>
              <a:t>病率研究显示，年龄</a:t>
            </a:r>
            <a:r>
              <a:rPr lang="zh-CN" altLang="en-US" dirty="0"/>
              <a:t>每增加</a:t>
            </a:r>
            <a:r>
              <a:rPr lang="en-US" altLang="zh-CN" dirty="0"/>
              <a:t>5</a:t>
            </a:r>
            <a:r>
              <a:rPr lang="zh-CN" altLang="en-US" dirty="0"/>
              <a:t>岁，阿尔茨海默病患者的百分数将上升</a:t>
            </a:r>
            <a:r>
              <a:rPr lang="en-US" altLang="zh-CN" dirty="0"/>
              <a:t>2</a:t>
            </a:r>
            <a:r>
              <a:rPr lang="zh-CN" altLang="en-US" dirty="0"/>
              <a:t>倍，也就是说，</a:t>
            </a:r>
            <a:r>
              <a:rPr lang="en-US" altLang="zh-CN" dirty="0"/>
              <a:t>60</a:t>
            </a:r>
            <a:r>
              <a:rPr lang="zh-CN" altLang="en-US" dirty="0"/>
              <a:t>岁人群的患病率为</a:t>
            </a:r>
            <a:r>
              <a:rPr lang="en-US" altLang="zh-CN" dirty="0">
                <a:solidFill>
                  <a:srgbClr val="FF0000"/>
                </a:solidFill>
              </a:rPr>
              <a:t>1</a:t>
            </a:r>
            <a:r>
              <a:rPr lang="zh-CN" altLang="en-US" dirty="0">
                <a:solidFill>
                  <a:srgbClr val="FF0000"/>
                </a:solidFill>
              </a:rPr>
              <a:t>％</a:t>
            </a:r>
            <a:r>
              <a:rPr lang="zh-CN" altLang="en-US" dirty="0"/>
              <a:t>，而</a:t>
            </a:r>
            <a:r>
              <a:rPr lang="en-US" altLang="zh-CN" dirty="0"/>
              <a:t>85</a:t>
            </a:r>
            <a:r>
              <a:rPr lang="zh-CN" altLang="en-US" dirty="0"/>
              <a:t>岁人群的患病率为</a:t>
            </a:r>
            <a:r>
              <a:rPr lang="en-US" altLang="zh-CN" dirty="0">
                <a:solidFill>
                  <a:srgbClr val="FF0000"/>
                </a:solidFill>
              </a:rPr>
              <a:t>30</a:t>
            </a:r>
            <a:r>
              <a:rPr lang="zh-CN" altLang="en-US" dirty="0">
                <a:solidFill>
                  <a:srgbClr val="FF0000"/>
                </a:solidFill>
              </a:rPr>
              <a:t>％</a:t>
            </a:r>
          </a:p>
        </p:txBody>
      </p:sp>
      <p:sp>
        <p:nvSpPr>
          <p:cNvPr id="9" name="TextBox 8"/>
          <p:cNvSpPr txBox="1"/>
          <p:nvPr/>
        </p:nvSpPr>
        <p:spPr>
          <a:xfrm>
            <a:off x="1835696" y="5660496"/>
            <a:ext cx="4753187" cy="369332"/>
          </a:xfrm>
          <a:prstGeom prst="rect">
            <a:avLst/>
          </a:prstGeom>
          <a:noFill/>
        </p:spPr>
        <p:txBody>
          <a:bodyPr wrap="square" rtlCol="0">
            <a:spAutoFit/>
          </a:bodyPr>
          <a:lstStyle>
            <a:defPPr>
              <a:defRPr lang="zh-CN"/>
            </a:defPPr>
            <a:lvl1pPr>
              <a:defRPr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stStyle>
          <a:p>
            <a:r>
              <a:rPr lang="zh-CN" altLang="en-US" dirty="0"/>
              <a:t>诊断决策支持系统的目标疾病：老年痴呆症</a:t>
            </a:r>
          </a:p>
        </p:txBody>
      </p:sp>
    </p:spTree>
    <p:extLst>
      <p:ext uri="{BB962C8B-B14F-4D97-AF65-F5344CB8AC3E}">
        <p14:creationId xmlns:p14="http://schemas.microsoft.com/office/powerpoint/2010/main" val="20483625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6" name="圆角矩形 15"/>
          <p:cNvSpPr/>
          <p:nvPr/>
        </p:nvSpPr>
        <p:spPr bwMode="auto">
          <a:xfrm>
            <a:off x="6193875" y="3604343"/>
            <a:ext cx="117364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3" name="文本框 6"/>
          <p:cNvSpPr txBox="1"/>
          <p:nvPr/>
        </p:nvSpPr>
        <p:spPr>
          <a:xfrm>
            <a:off x="6316922" y="3657783"/>
            <a:ext cx="1207406" cy="646331"/>
          </a:xfrm>
          <a:prstGeom prst="rect">
            <a:avLst/>
          </a:prstGeom>
          <a:noFill/>
        </p:spPr>
        <p:txBody>
          <a:bodyPr wrap="square" rtlCol="0">
            <a:spAutoFit/>
          </a:bodyPr>
          <a:lstStyle/>
          <a:p>
            <a:r>
              <a:rPr lang="zh-CN" altLang="en-US" dirty="0" smtClean="0"/>
              <a:t>推理引</a:t>
            </a:r>
            <a:endParaRPr lang="en-US" altLang="zh-CN" dirty="0" smtClean="0"/>
          </a:p>
          <a:p>
            <a:r>
              <a:rPr lang="zh-CN" altLang="en-US" dirty="0" smtClean="0"/>
              <a:t>擎接口</a:t>
            </a:r>
            <a:endParaRPr lang="zh-CN" altLang="en-US" dirty="0"/>
          </a:p>
        </p:txBody>
      </p:sp>
      <p:sp>
        <p:nvSpPr>
          <p:cNvPr id="24" name="圆角矩形 23"/>
          <p:cNvSpPr/>
          <p:nvPr/>
        </p:nvSpPr>
        <p:spPr bwMode="auto">
          <a:xfrm>
            <a:off x="1619672" y="3587475"/>
            <a:ext cx="1161329" cy="716639"/>
          </a:xfrm>
          <a:prstGeom prst="roundRect">
            <a:avLst/>
          </a:prstGeom>
          <a:solidFill>
            <a:schemeClr val="accent3">
              <a:lumMod val="85000"/>
            </a:schemeClr>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圆角矩形 30"/>
          <p:cNvSpPr/>
          <p:nvPr/>
        </p:nvSpPr>
        <p:spPr bwMode="auto">
          <a:xfrm>
            <a:off x="3995936" y="3571341"/>
            <a:ext cx="1296144" cy="73277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TextBox 31"/>
          <p:cNvSpPr txBox="1"/>
          <p:nvPr/>
        </p:nvSpPr>
        <p:spPr>
          <a:xfrm>
            <a:off x="1700881" y="3638097"/>
            <a:ext cx="1080120" cy="646331"/>
          </a:xfrm>
          <a:prstGeom prst="rect">
            <a:avLst/>
          </a:prstGeom>
          <a:noFill/>
        </p:spPr>
        <p:txBody>
          <a:bodyPr wrap="square" rtlCol="0">
            <a:spAutoFit/>
          </a:bodyPr>
          <a:lstStyle/>
          <a:p>
            <a:r>
              <a:rPr lang="zh-CN" altLang="en-US" dirty="0" smtClean="0"/>
              <a:t>问诊界面配置</a:t>
            </a:r>
            <a:endParaRPr lang="zh-CN" altLang="en-US" dirty="0"/>
          </a:p>
        </p:txBody>
      </p:sp>
      <p:sp>
        <p:nvSpPr>
          <p:cNvPr id="33" name="TextBox 32"/>
          <p:cNvSpPr txBox="1"/>
          <p:nvPr/>
        </p:nvSpPr>
        <p:spPr>
          <a:xfrm>
            <a:off x="4139952" y="3614561"/>
            <a:ext cx="1008112" cy="646331"/>
          </a:xfrm>
          <a:prstGeom prst="rect">
            <a:avLst/>
          </a:prstGeom>
          <a:noFill/>
        </p:spPr>
        <p:txBody>
          <a:bodyPr wrap="square" rtlCol="0">
            <a:spAutoFit/>
          </a:bodyPr>
          <a:lstStyle/>
          <a:p>
            <a:r>
              <a:rPr lang="zh-CN" altLang="en-US" dirty="0" smtClean="0"/>
              <a:t>数据交互模块</a:t>
            </a:r>
            <a:endParaRPr lang="zh-CN" altLang="en-US" dirty="0"/>
          </a:p>
        </p:txBody>
      </p:sp>
      <p:sp>
        <p:nvSpPr>
          <p:cNvPr id="35" name="圆角矩形 34"/>
          <p:cNvSpPr/>
          <p:nvPr/>
        </p:nvSpPr>
        <p:spPr bwMode="auto">
          <a:xfrm>
            <a:off x="1043608" y="4304114"/>
            <a:ext cx="7488832" cy="121311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6" name="TextBox 35"/>
          <p:cNvSpPr txBox="1"/>
          <p:nvPr/>
        </p:nvSpPr>
        <p:spPr>
          <a:xfrm>
            <a:off x="2610746" y="4703744"/>
            <a:ext cx="4146930" cy="461665"/>
          </a:xfrm>
          <a:prstGeom prst="rect">
            <a:avLst/>
          </a:prstGeom>
          <a:noFill/>
        </p:spPr>
        <p:txBody>
          <a:bodyPr wrap="square" rtlCol="0">
            <a:spAutoFit/>
          </a:bodyPr>
          <a:lstStyle/>
          <a:p>
            <a:r>
              <a:rPr lang="zh-CN" altLang="en-US" sz="2400" dirty="0" smtClean="0"/>
              <a:t>面向社区的疾病诊断系统框架</a:t>
            </a:r>
            <a:endParaRPr lang="zh-CN" altLang="en-US" sz="2400" dirty="0"/>
          </a:p>
        </p:txBody>
      </p:sp>
      <p:sp>
        <p:nvSpPr>
          <p:cNvPr id="37" name="AutoShape 4"/>
          <p:cNvSpPr>
            <a:spLocks noChangeArrowheads="1"/>
          </p:cNvSpPr>
          <p:nvPr/>
        </p:nvSpPr>
        <p:spPr bwMode="gray">
          <a:xfrm>
            <a:off x="2088123" y="2903093"/>
            <a:ext cx="4967751" cy="880925"/>
          </a:xfrm>
          <a:prstGeom prst="upArrow">
            <a:avLst>
              <a:gd name="adj1" fmla="val 86444"/>
              <a:gd name="adj2" fmla="val 20245"/>
            </a:avLst>
          </a:prstGeom>
          <a:gradFill flip="none" rotWithShape="1">
            <a:gsLst>
              <a:gs pos="0">
                <a:srgbClr val="AD83EB">
                  <a:alpha val="51999"/>
                </a:srgbClr>
              </a:gs>
              <a:gs pos="100000">
                <a:srgbClr val="003399">
                  <a:alpha val="0"/>
                </a:srgbClr>
              </a:gs>
            </a:gsLst>
            <a:lin ang="5400000" scaled="1"/>
            <a:tileRect/>
          </a:gradFill>
          <a:ln>
            <a:noFill/>
          </a:ln>
          <a:extLst/>
        </p:spPr>
        <p:txBody>
          <a:bodyPr wrap="none" anchor="ctr"/>
          <a:lstStyle/>
          <a:p>
            <a:endParaRPr lang="zh-CN" altLang="en-US" dirty="0">
              <a:latin typeface="Arial" charset="0"/>
            </a:endParaRPr>
          </a:p>
        </p:txBody>
      </p:sp>
      <p:pic>
        <p:nvPicPr>
          <p:cNvPr id="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9790" y="1489139"/>
            <a:ext cx="1984419" cy="1459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56517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模块实现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 name="Picture 4"/>
          <p:cNvPicPr>
            <a:picLocks noChangeAspect="1" noChangeArrowheads="1"/>
          </p:cNvPicPr>
          <p:nvPr/>
        </p:nvPicPr>
        <p:blipFill>
          <a:blip r:embed="rId2" cstate="print"/>
          <a:srcRect/>
          <a:stretch>
            <a:fillRect/>
          </a:stretch>
        </p:blipFill>
        <p:spPr bwMode="auto">
          <a:xfrm>
            <a:off x="2304341" y="1416862"/>
            <a:ext cx="851946" cy="722318"/>
          </a:xfrm>
          <a:prstGeom prst="rect">
            <a:avLst/>
          </a:prstGeom>
          <a:noFill/>
          <a:ln w="9525">
            <a:noFill/>
            <a:miter lim="800000"/>
            <a:headEnd/>
            <a:tailEnd/>
          </a:ln>
          <a:effectLst>
            <a:outerShdw blurRad="63500" sx="106000" sy="106000" algn="ctr" rotWithShape="0">
              <a:prstClr val="black">
                <a:alpha val="40000"/>
              </a:prstClr>
            </a:outerShdw>
          </a:effectLst>
        </p:spPr>
      </p:pic>
      <p:pic>
        <p:nvPicPr>
          <p:cNvPr id="6" name="Picture 3"/>
          <p:cNvPicPr>
            <a:picLocks noChangeAspect="1" noChangeArrowheads="1"/>
          </p:cNvPicPr>
          <p:nvPr/>
        </p:nvPicPr>
        <p:blipFill>
          <a:blip r:embed="rId3" cstate="print"/>
          <a:srcRect/>
          <a:stretch>
            <a:fillRect/>
          </a:stretch>
        </p:blipFill>
        <p:spPr bwMode="auto">
          <a:xfrm>
            <a:off x="992747" y="1575614"/>
            <a:ext cx="761959" cy="777880"/>
          </a:xfrm>
          <a:prstGeom prst="rect">
            <a:avLst/>
          </a:prstGeom>
          <a:noFill/>
          <a:ln w="9525">
            <a:noFill/>
            <a:miter lim="800000"/>
            <a:headEnd/>
            <a:tailEnd/>
          </a:ln>
          <a:effectLst>
            <a:outerShdw blurRad="63500" sx="104000" sy="104000" algn="ctr" rotWithShape="0">
              <a:prstClr val="black">
                <a:alpha val="40000"/>
              </a:prstClr>
            </a:outerShdw>
          </a:effectLst>
        </p:spPr>
      </p:pic>
      <p:pic>
        <p:nvPicPr>
          <p:cNvPr id="7" name="Picture 2"/>
          <p:cNvPicPr>
            <a:picLocks noChangeAspect="1" noChangeArrowheads="1"/>
          </p:cNvPicPr>
          <p:nvPr/>
        </p:nvPicPr>
        <p:blipFill>
          <a:blip r:embed="rId4" cstate="print"/>
          <a:srcRect/>
          <a:stretch>
            <a:fillRect/>
          </a:stretch>
        </p:blipFill>
        <p:spPr bwMode="auto">
          <a:xfrm>
            <a:off x="1633971" y="1210486"/>
            <a:ext cx="755944" cy="1000132"/>
          </a:xfrm>
          <a:prstGeom prst="rect">
            <a:avLst/>
          </a:prstGeom>
          <a:noFill/>
          <a:ln w="9525">
            <a:noFill/>
            <a:miter lim="800000"/>
            <a:headEnd/>
            <a:tailEnd/>
          </a:ln>
          <a:effectLst>
            <a:outerShdw blurRad="63500" sx="105000" sy="105000" algn="ctr" rotWithShape="0">
              <a:prstClr val="black">
                <a:alpha val="40000"/>
              </a:prstClr>
            </a:outerShdw>
          </a:effectLst>
        </p:spPr>
      </p:pic>
      <p:sp>
        <p:nvSpPr>
          <p:cNvPr id="8" name="TextBox 7"/>
          <p:cNvSpPr txBox="1"/>
          <p:nvPr/>
        </p:nvSpPr>
        <p:spPr>
          <a:xfrm>
            <a:off x="2638053" y="2221254"/>
            <a:ext cx="280132" cy="369332"/>
          </a:xfrm>
          <a:prstGeom prst="rect">
            <a:avLst/>
          </a:prstGeom>
          <a:noFill/>
        </p:spPr>
        <p:txBody>
          <a:bodyPr wrap="square" rtlCol="0">
            <a:spAutoFit/>
          </a:bodyPr>
          <a:lstStyle/>
          <a:p>
            <a:r>
              <a:rPr lang="en-US" altLang="zh-CN" dirty="0" smtClean="0"/>
              <a:t>…</a:t>
            </a:r>
            <a:endParaRPr lang="zh-CN" altLang="en-US" dirty="0"/>
          </a:p>
        </p:txBody>
      </p:sp>
      <p:sp>
        <p:nvSpPr>
          <p:cNvPr id="9" name="矩形 8"/>
          <p:cNvSpPr/>
          <p:nvPr/>
        </p:nvSpPr>
        <p:spPr>
          <a:xfrm>
            <a:off x="1679780" y="2221254"/>
            <a:ext cx="885281" cy="369332"/>
          </a:xfrm>
          <a:prstGeom prst="rect">
            <a:avLst/>
          </a:prstGeom>
        </p:spPr>
        <p:txBody>
          <a:bodyPr wrap="square">
            <a:spAutoFit/>
          </a:bodyPr>
          <a:lstStyle/>
          <a:p>
            <a:r>
              <a:rPr lang="en-US" altLang="zh-CN" dirty="0" err="1" smtClean="0"/>
              <a:t>MoCA</a:t>
            </a:r>
            <a:endParaRPr lang="zh-CN" altLang="en-US" dirty="0"/>
          </a:p>
        </p:txBody>
      </p:sp>
      <p:sp>
        <p:nvSpPr>
          <p:cNvPr id="10" name="TextBox 9"/>
          <p:cNvSpPr txBox="1"/>
          <p:nvPr/>
        </p:nvSpPr>
        <p:spPr>
          <a:xfrm>
            <a:off x="2559484" y="1927574"/>
            <a:ext cx="1143008" cy="369332"/>
          </a:xfrm>
          <a:prstGeom prst="rect">
            <a:avLst/>
          </a:prstGeom>
          <a:noFill/>
        </p:spPr>
        <p:txBody>
          <a:bodyPr wrap="square" rtlCol="0">
            <a:spAutoFit/>
          </a:bodyPr>
          <a:lstStyle/>
          <a:p>
            <a:r>
              <a:rPr lang="en-US" dirty="0" smtClean="0"/>
              <a:t>ADAS-cog</a:t>
            </a:r>
            <a:endParaRPr lang="zh-CN" altLang="en-US" dirty="0"/>
          </a:p>
        </p:txBody>
      </p:sp>
      <p:sp>
        <p:nvSpPr>
          <p:cNvPr id="11" name="矩形 10"/>
          <p:cNvSpPr/>
          <p:nvPr/>
        </p:nvSpPr>
        <p:spPr>
          <a:xfrm>
            <a:off x="731970" y="2296906"/>
            <a:ext cx="797013" cy="369332"/>
          </a:xfrm>
          <a:prstGeom prst="rect">
            <a:avLst/>
          </a:prstGeom>
        </p:spPr>
        <p:txBody>
          <a:bodyPr wrap="none">
            <a:spAutoFit/>
          </a:bodyPr>
          <a:lstStyle/>
          <a:p>
            <a:r>
              <a:rPr lang="en-US" altLang="zh-CN" dirty="0" smtClean="0"/>
              <a:t>MMSE</a:t>
            </a:r>
            <a:endParaRPr lang="zh-CN" altLang="en-US" dirty="0"/>
          </a:p>
        </p:txBody>
      </p:sp>
      <p:sp>
        <p:nvSpPr>
          <p:cNvPr id="12" name="流程图: 磁盘 11"/>
          <p:cNvSpPr/>
          <p:nvPr/>
        </p:nvSpPr>
        <p:spPr>
          <a:xfrm>
            <a:off x="4657118" y="1363998"/>
            <a:ext cx="1643074" cy="857256"/>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Training dataset</a:t>
            </a:r>
            <a:endParaRPr lang="zh-CN" altLang="en-US" dirty="0"/>
          </a:p>
        </p:txBody>
      </p:sp>
      <p:sp>
        <p:nvSpPr>
          <p:cNvPr id="13" name="TextBox 12"/>
          <p:cNvSpPr txBox="1"/>
          <p:nvPr/>
        </p:nvSpPr>
        <p:spPr>
          <a:xfrm>
            <a:off x="6516216" y="1454855"/>
            <a:ext cx="1143008" cy="646331"/>
          </a:xfrm>
          <a:prstGeom prst="rect">
            <a:avLst/>
          </a:prstGeom>
          <a:noFill/>
        </p:spPr>
        <p:txBody>
          <a:bodyPr wrap="square" rtlCol="0">
            <a:spAutoFit/>
          </a:bodyPr>
          <a:lstStyle/>
          <a:p>
            <a:r>
              <a:rPr lang="en-US" altLang="zh-CN" sz="1200" dirty="0" smtClean="0"/>
              <a:t>145 Cases from Chinese PLA Hospital</a:t>
            </a:r>
            <a:endParaRPr lang="zh-CN" altLang="en-US" sz="1200" dirty="0"/>
          </a:p>
        </p:txBody>
      </p:sp>
      <p:sp>
        <p:nvSpPr>
          <p:cNvPr id="3" name="圆角矩形 2"/>
          <p:cNvSpPr/>
          <p:nvPr/>
        </p:nvSpPr>
        <p:spPr bwMode="auto">
          <a:xfrm>
            <a:off x="3297064" y="2836838"/>
            <a:ext cx="2549871" cy="1428682"/>
          </a:xfrm>
          <a:prstGeom prst="roundRect">
            <a:avLst/>
          </a:prstGeom>
          <a:solidFill>
            <a:schemeClr val="accent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 name="TextBox 3"/>
          <p:cNvSpPr txBox="1"/>
          <p:nvPr/>
        </p:nvSpPr>
        <p:spPr>
          <a:xfrm>
            <a:off x="1889544" y="3276630"/>
            <a:ext cx="1497017" cy="400110"/>
          </a:xfrm>
          <a:prstGeom prst="rect">
            <a:avLst/>
          </a:prstGeom>
          <a:noFill/>
        </p:spPr>
        <p:txBody>
          <a:bodyPr wrap="square" rtlCol="0">
            <a:spAutoFit/>
          </a:bodyPr>
          <a:lstStyle/>
          <a:p>
            <a:r>
              <a:rPr lang="zh-CN" altLang="en-US" sz="2000" dirty="0" smtClean="0"/>
              <a:t>贝叶斯网络</a:t>
            </a:r>
            <a:endParaRPr lang="zh-CN" altLang="en-US" sz="2000" dirty="0"/>
          </a:p>
        </p:txBody>
      </p:sp>
      <p:sp>
        <p:nvSpPr>
          <p:cNvPr id="15" name="右大括号 14"/>
          <p:cNvSpPr/>
          <p:nvPr/>
        </p:nvSpPr>
        <p:spPr bwMode="auto">
          <a:xfrm rot="5400000">
            <a:off x="4474316" y="1169233"/>
            <a:ext cx="300649" cy="2803960"/>
          </a:xfrm>
          <a:prstGeom prst="rightBrace">
            <a:avLst/>
          </a:prstGeom>
          <a:solidFill>
            <a:schemeClr val="accent3">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下箭头 17"/>
          <p:cNvSpPr/>
          <p:nvPr/>
        </p:nvSpPr>
        <p:spPr>
          <a:xfrm>
            <a:off x="4172476" y="2578662"/>
            <a:ext cx="857256" cy="285752"/>
          </a:xfrm>
          <a:prstGeom prst="down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19" name="Picture 3" descr="C:\Users\FGJ\AppData\Roaming\Tencent\Users\794460205\QQ\WinTemp\RichOle\CK)I2UB]C2PR4R`$AR`FCD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1026" y="3004561"/>
            <a:ext cx="2157298" cy="1093235"/>
          </a:xfrm>
          <a:prstGeom prst="rect">
            <a:avLst/>
          </a:prstGeom>
          <a:noFill/>
          <a:extLst>
            <a:ext uri="{909E8E84-426E-40DD-AFC4-6F175D3DCCD1}">
              <a14:hiddenFill xmlns:a14="http://schemas.microsoft.com/office/drawing/2010/main">
                <a:solidFill>
                  <a:srgbClr val="FFFFFF"/>
                </a:solidFill>
              </a14:hiddenFill>
            </a:ext>
          </a:extLst>
        </p:spPr>
      </p:pic>
      <p:sp>
        <p:nvSpPr>
          <p:cNvPr id="20" name="圆角矩形 19"/>
          <p:cNvSpPr/>
          <p:nvPr/>
        </p:nvSpPr>
        <p:spPr bwMode="auto">
          <a:xfrm>
            <a:off x="1093771" y="4797152"/>
            <a:ext cx="1296144" cy="73277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1" name="TextBox 20"/>
          <p:cNvSpPr txBox="1"/>
          <p:nvPr/>
        </p:nvSpPr>
        <p:spPr>
          <a:xfrm>
            <a:off x="1237787" y="4840372"/>
            <a:ext cx="1008112" cy="646331"/>
          </a:xfrm>
          <a:prstGeom prst="rect">
            <a:avLst/>
          </a:prstGeom>
          <a:noFill/>
        </p:spPr>
        <p:txBody>
          <a:bodyPr wrap="square" rtlCol="0">
            <a:spAutoFit/>
          </a:bodyPr>
          <a:lstStyle/>
          <a:p>
            <a:r>
              <a:rPr lang="zh-CN" altLang="en-US" dirty="0" smtClean="0"/>
              <a:t>数据交互模块</a:t>
            </a:r>
            <a:endParaRPr lang="zh-CN" altLang="en-US" dirty="0"/>
          </a:p>
        </p:txBody>
      </p:sp>
      <p:pic>
        <p:nvPicPr>
          <p:cNvPr id="22" name="Picture 4" descr="C:\Users\FGJ\AppData\Roaming\Tencent\Users\794460205\QQ\WinTemp\RichOle\%GIJRD_2S0T{9}X9HK`4ICI.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6262" y="4412089"/>
            <a:ext cx="1121346" cy="21845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5" descr="C:\Users\FGJ\AppData\Roaming\Tencent\Users\794460205\QQ\WinTemp\RichOle\GR6UQSU5V2GP~`D(OR6Y)N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2639" y="4389752"/>
            <a:ext cx="1393170" cy="2206870"/>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p:cNvSpPr/>
          <p:nvPr/>
        </p:nvSpPr>
        <p:spPr>
          <a:xfrm>
            <a:off x="2746387" y="4846856"/>
            <a:ext cx="2659364" cy="646331"/>
          </a:xfrm>
          <a:prstGeom prst="rect">
            <a:avLst/>
          </a:prstGeom>
        </p:spPr>
        <p:txBody>
          <a:bodyPr wrap="square">
            <a:spAutoFit/>
          </a:bodyPr>
          <a:lstStyle/>
          <a:p>
            <a:r>
              <a:rPr lang="en-US" altLang="zh-CN" dirty="0" err="1">
                <a:latin typeface="+mn-ea"/>
              </a:rPr>
              <a:t>GetInputIntoJson</a:t>
            </a:r>
            <a:r>
              <a:rPr lang="en-US" altLang="zh-CN" dirty="0">
                <a:latin typeface="+mn-ea"/>
              </a:rPr>
              <a:t>()</a:t>
            </a:r>
            <a:r>
              <a:rPr lang="zh-CN" altLang="en-US" dirty="0">
                <a:latin typeface="+mn-ea"/>
              </a:rPr>
              <a:t> </a:t>
            </a:r>
            <a:endParaRPr lang="en-US" altLang="zh-CN" dirty="0" smtClean="0">
              <a:latin typeface="+mn-ea"/>
            </a:endParaRPr>
          </a:p>
          <a:p>
            <a:r>
              <a:rPr lang="en-US" altLang="zh-CN" dirty="0" err="1" smtClean="0">
                <a:latin typeface="+mn-ea"/>
              </a:rPr>
              <a:t>GetoutputFromJson</a:t>
            </a:r>
            <a:r>
              <a:rPr lang="en-US" altLang="zh-CN" dirty="0">
                <a:latin typeface="+mn-ea"/>
              </a:rPr>
              <a:t>()</a:t>
            </a:r>
            <a:endParaRPr lang="zh-CN" altLang="en-US" dirty="0">
              <a:latin typeface="+mn-ea"/>
            </a:endParaRPr>
          </a:p>
        </p:txBody>
      </p:sp>
      <p:sp>
        <p:nvSpPr>
          <p:cNvPr id="25" name="左大括号 24"/>
          <p:cNvSpPr/>
          <p:nvPr/>
        </p:nvSpPr>
        <p:spPr bwMode="auto">
          <a:xfrm>
            <a:off x="2418437" y="4985355"/>
            <a:ext cx="293248" cy="36933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TextBox 13"/>
          <p:cNvSpPr txBox="1"/>
          <p:nvPr/>
        </p:nvSpPr>
        <p:spPr>
          <a:xfrm>
            <a:off x="6408790" y="5160593"/>
            <a:ext cx="571504" cy="369332"/>
          </a:xfrm>
          <a:prstGeom prst="rect">
            <a:avLst/>
          </a:prstGeom>
          <a:noFill/>
        </p:spPr>
        <p:txBody>
          <a:bodyPr wrap="square" rtlCol="0">
            <a:spAutoFit/>
          </a:bodyPr>
          <a:lstStyle/>
          <a:p>
            <a:r>
              <a:rPr lang="en-US" altLang="zh-CN" dirty="0" smtClean="0"/>
              <a:t>…</a:t>
            </a:r>
            <a:endParaRPr lang="zh-CN" altLang="en-US" dirty="0"/>
          </a:p>
        </p:txBody>
      </p:sp>
      <p:sp>
        <p:nvSpPr>
          <p:cNvPr id="26" name="下箭头 25"/>
          <p:cNvSpPr/>
          <p:nvPr/>
        </p:nvSpPr>
        <p:spPr>
          <a:xfrm rot="16200000">
            <a:off x="5597993" y="3408302"/>
            <a:ext cx="857256" cy="285752"/>
          </a:xfrm>
          <a:prstGeom prst="down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7" name="圆角矩形 26"/>
          <p:cNvSpPr/>
          <p:nvPr/>
        </p:nvSpPr>
        <p:spPr bwMode="auto">
          <a:xfrm>
            <a:off x="6283406" y="3199180"/>
            <a:ext cx="117364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文本框 6"/>
          <p:cNvSpPr txBox="1"/>
          <p:nvPr/>
        </p:nvSpPr>
        <p:spPr>
          <a:xfrm>
            <a:off x="6406453" y="3252620"/>
            <a:ext cx="1207406" cy="646331"/>
          </a:xfrm>
          <a:prstGeom prst="rect">
            <a:avLst/>
          </a:prstGeom>
          <a:noFill/>
        </p:spPr>
        <p:txBody>
          <a:bodyPr wrap="square" rtlCol="0">
            <a:spAutoFit/>
          </a:bodyPr>
          <a:lstStyle/>
          <a:p>
            <a:r>
              <a:rPr lang="zh-CN" altLang="en-US" dirty="0" smtClean="0"/>
              <a:t>推理引</a:t>
            </a:r>
            <a:endParaRPr lang="en-US" altLang="zh-CN" dirty="0" smtClean="0"/>
          </a:p>
          <a:p>
            <a:r>
              <a:rPr lang="zh-CN" altLang="en-US" dirty="0" smtClean="0"/>
              <a:t>擎接口</a:t>
            </a:r>
            <a:endParaRPr lang="zh-CN" altLang="en-US" dirty="0"/>
          </a:p>
        </p:txBody>
      </p:sp>
    </p:spTree>
    <p:extLst>
      <p:ext uri="{BB962C8B-B14F-4D97-AF65-F5344CB8AC3E}">
        <p14:creationId xmlns:p14="http://schemas.microsoft.com/office/powerpoint/2010/main" val="19665451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432" y="1899147"/>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4280" y="1869179"/>
            <a:ext cx="2231968" cy="179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D:\basic tool\QQ\文档\794460205\FileRecv\网站截图\既往目前疾病.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5780" y="1844824"/>
            <a:ext cx="2344820" cy="181250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basic tool\QQ\文档\794460205\FileRecv\网站截图\CDR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1068" y="4124161"/>
            <a:ext cx="2236832" cy="201687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432" y="4120939"/>
            <a:ext cx="2326564" cy="1970923"/>
          </a:xfrm>
          <a:prstGeom prst="rect">
            <a:avLst/>
          </a:prstGeom>
        </p:spPr>
      </p:pic>
      <p:sp>
        <p:nvSpPr>
          <p:cNvPr id="11" name="右箭头 3"/>
          <p:cNvSpPr/>
          <p:nvPr/>
        </p:nvSpPr>
        <p:spPr bwMode="auto">
          <a:xfrm>
            <a:off x="3127704"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右箭头 3"/>
          <p:cNvSpPr/>
          <p:nvPr/>
        </p:nvSpPr>
        <p:spPr bwMode="auto">
          <a:xfrm>
            <a:off x="5833770"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5" name="右箭头 3"/>
          <p:cNvSpPr/>
          <p:nvPr/>
        </p:nvSpPr>
        <p:spPr bwMode="auto">
          <a:xfrm flipH="1">
            <a:off x="3020598" y="5010410"/>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右箭头 3"/>
          <p:cNvSpPr/>
          <p:nvPr/>
        </p:nvSpPr>
        <p:spPr bwMode="auto">
          <a:xfrm flipH="1">
            <a:off x="5749884" y="4979598"/>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7" name="Picture 3" descr="D:\basic tool\QQ\文档\794460205\FileRecv\网站截图\MMS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75806" y="4120940"/>
            <a:ext cx="2410765" cy="1970923"/>
          </a:xfrm>
          <a:prstGeom prst="rect">
            <a:avLst/>
          </a:prstGeom>
          <a:noFill/>
          <a:extLst>
            <a:ext uri="{909E8E84-426E-40DD-AFC4-6F175D3DCCD1}">
              <a14:hiddenFill xmlns:a14="http://schemas.microsoft.com/office/drawing/2010/main">
                <a:solidFill>
                  <a:srgbClr val="FFFFFF"/>
                </a:solidFill>
              </a14:hiddenFill>
            </a:ext>
          </a:extLst>
        </p:spPr>
      </p:pic>
      <p:sp>
        <p:nvSpPr>
          <p:cNvPr id="18" name="右箭头 3"/>
          <p:cNvSpPr/>
          <p:nvPr/>
        </p:nvSpPr>
        <p:spPr bwMode="auto">
          <a:xfrm rot="5400000">
            <a:off x="7965166" y="3662406"/>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40683916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毕设\pictrute\imagesCAOCUNY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4613" y="4046146"/>
            <a:ext cx="1041616" cy="608609"/>
          </a:xfrm>
          <a:prstGeom prst="rect">
            <a:avLst/>
          </a:prstGeom>
          <a:noFill/>
          <a:extLst>
            <a:ext uri="{909E8E84-426E-40DD-AFC4-6F175D3DCCD1}">
              <a14:hiddenFill xmlns:a14="http://schemas.microsoft.com/office/drawing/2010/main">
                <a:solidFill>
                  <a:srgbClr val="FFFFFF"/>
                </a:solidFill>
              </a14:hiddenFill>
            </a:ext>
          </a:extLst>
        </p:spPr>
      </p:pic>
      <p:sp>
        <p:nvSpPr>
          <p:cNvPr id="57346" name="灯片编号占位符 1"/>
          <p:cNvSpPr>
            <a:spLocks noGrp="1"/>
          </p:cNvSpPr>
          <p:nvPr>
            <p:ph type="sldNum" sz="quarter" idx="12"/>
          </p:nvPr>
        </p:nvSpPr>
        <p:spPr>
          <a:xfrm>
            <a:off x="678378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社区医疗面临的问题</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1587801" y="3393564"/>
            <a:ext cx="1249368" cy="435129"/>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2" name="圆角矩形 11"/>
          <p:cNvSpPr/>
          <p:nvPr/>
        </p:nvSpPr>
        <p:spPr bwMode="auto">
          <a:xfrm>
            <a:off x="1043608" y="1988840"/>
            <a:ext cx="2199969" cy="2700811"/>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椭圆 12"/>
          <p:cNvSpPr/>
          <p:nvPr/>
        </p:nvSpPr>
        <p:spPr bwMode="auto">
          <a:xfrm>
            <a:off x="5775649" y="3027046"/>
            <a:ext cx="1033600" cy="397937"/>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pic>
        <p:nvPicPr>
          <p:cNvPr id="14" name="Picture 6" descr="C:\Users\Vico\Desktop\20120927022313699_easyicon_cn_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171" y="2939366"/>
            <a:ext cx="403666" cy="4036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Vico\Desktop\Hospit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7489" y="2097420"/>
            <a:ext cx="707932" cy="7079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Vico\Desktop\20120927022313699_easyicon_cn_25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8861" y="2807561"/>
            <a:ext cx="447176" cy="4471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Vico\Desktop\20120927022313699_easyicon_cn_25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3120" y="2931581"/>
            <a:ext cx="452569" cy="452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Users\Vico\Desktop\20120927022313699_easyicon_cn_25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12485" y="3102761"/>
            <a:ext cx="462936" cy="462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Vico\Desktop\20120927022313699_easyicon_cn_25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0691" y="3218185"/>
            <a:ext cx="413596" cy="4135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Users\Vico\Desktop\20120927022313699_easyicon_cn_256.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21660" y="3253432"/>
            <a:ext cx="522293" cy="522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Vico\Desktop\Hospita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0740" y="2089067"/>
            <a:ext cx="610416" cy="610416"/>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p:cNvSpPr/>
          <p:nvPr/>
        </p:nvSpPr>
        <p:spPr bwMode="auto">
          <a:xfrm>
            <a:off x="5662103" y="2003362"/>
            <a:ext cx="2222265" cy="2715639"/>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TextBox 26"/>
          <p:cNvSpPr txBox="1"/>
          <p:nvPr/>
        </p:nvSpPr>
        <p:spPr>
          <a:xfrm>
            <a:off x="6365747" y="4842417"/>
            <a:ext cx="1162939" cy="369332"/>
          </a:xfrm>
          <a:prstGeom prst="rect">
            <a:avLst/>
          </a:prstGeom>
          <a:noFill/>
        </p:spPr>
        <p:txBody>
          <a:bodyPr wrap="square" rtlCol="0">
            <a:spAutoFit/>
          </a:bodyPr>
          <a:lstStyle/>
          <a:p>
            <a:r>
              <a:rPr lang="zh-CN" altLang="en-US" dirty="0" smtClean="0"/>
              <a:t>医疗现状</a:t>
            </a:r>
            <a:endParaRPr lang="zh-CN" altLang="en-US" dirty="0"/>
          </a:p>
        </p:txBody>
      </p:sp>
      <p:pic>
        <p:nvPicPr>
          <p:cNvPr id="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9690" y="4003745"/>
            <a:ext cx="1042318" cy="60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左箭头 29"/>
          <p:cNvSpPr/>
          <p:nvPr/>
        </p:nvSpPr>
        <p:spPr bwMode="auto">
          <a:xfrm rot="3171638">
            <a:off x="6427228" y="3741141"/>
            <a:ext cx="275518" cy="12273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左箭头 30"/>
          <p:cNvSpPr/>
          <p:nvPr/>
        </p:nvSpPr>
        <p:spPr bwMode="auto">
          <a:xfrm rot="8712266">
            <a:off x="6909789" y="3423029"/>
            <a:ext cx="464459" cy="317002"/>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左箭头 31"/>
          <p:cNvSpPr/>
          <p:nvPr/>
        </p:nvSpPr>
        <p:spPr bwMode="auto">
          <a:xfrm rot="5094898">
            <a:off x="2020911" y="3858206"/>
            <a:ext cx="323791" cy="37588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左箭头 32"/>
          <p:cNvSpPr/>
          <p:nvPr/>
        </p:nvSpPr>
        <p:spPr bwMode="auto">
          <a:xfrm rot="3171638">
            <a:off x="1802655" y="3091739"/>
            <a:ext cx="250763" cy="116829"/>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5" name="Picture 7" descr="D:\毕设\pictrute\imagesCA1M51YD.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87273" y="2856339"/>
            <a:ext cx="341413" cy="3414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9727" y="3468368"/>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53490" y="341050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4974" y="260948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1460" y="2645066"/>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8518" y="2981948"/>
            <a:ext cx="182612" cy="3652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07367" y="4832844"/>
            <a:ext cx="1810236" cy="369332"/>
          </a:xfrm>
          <a:prstGeom prst="rect">
            <a:avLst/>
          </a:prstGeom>
          <a:noFill/>
        </p:spPr>
        <p:txBody>
          <a:bodyPr wrap="square" rtlCol="0">
            <a:spAutoFit/>
          </a:bodyPr>
          <a:lstStyle/>
          <a:p>
            <a:r>
              <a:rPr lang="zh-CN" altLang="en-US" dirty="0" smtClean="0"/>
              <a:t>理想医疗模式</a:t>
            </a:r>
            <a:endParaRPr lang="zh-CN" altLang="en-US" dirty="0"/>
          </a:p>
        </p:txBody>
      </p:sp>
      <p:sp>
        <p:nvSpPr>
          <p:cNvPr id="41" name="圆角矩形 40"/>
          <p:cNvSpPr/>
          <p:nvPr/>
        </p:nvSpPr>
        <p:spPr bwMode="auto">
          <a:xfrm>
            <a:off x="3703116" y="1696355"/>
            <a:ext cx="1512168" cy="3892885"/>
          </a:xfrm>
          <a:prstGeom prst="roundRect">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 name="TextBox 5"/>
          <p:cNvSpPr txBox="1"/>
          <p:nvPr/>
        </p:nvSpPr>
        <p:spPr>
          <a:xfrm>
            <a:off x="5643549" y="5310898"/>
            <a:ext cx="2875821" cy="923330"/>
          </a:xfrm>
          <a:prstGeom prst="rect">
            <a:avLst/>
          </a:prstGeom>
          <a:noFill/>
        </p:spPr>
        <p:txBody>
          <a:bodyPr wrap="square" rtlCol="0">
            <a:spAutoFit/>
          </a:bodyPr>
          <a:lstStyle>
            <a:defPPr>
              <a:defRPr lang="zh-CN"/>
            </a:defPPr>
          </a:lstStyle>
          <a:p>
            <a:r>
              <a:rPr lang="zh-CN" altLang="en-US" dirty="0"/>
              <a:t>大医院医疗负担过重，超负荷运作</a:t>
            </a:r>
            <a:r>
              <a:rPr lang="en-US" altLang="zh-CN" dirty="0"/>
              <a:t>,</a:t>
            </a:r>
            <a:r>
              <a:rPr lang="zh-CN" altLang="en-US" dirty="0"/>
              <a:t>社区医疗资源闲置浪费</a:t>
            </a:r>
          </a:p>
        </p:txBody>
      </p:sp>
      <p:sp>
        <p:nvSpPr>
          <p:cNvPr id="57347" name="TextBox 57346"/>
          <p:cNvSpPr txBox="1"/>
          <p:nvPr/>
        </p:nvSpPr>
        <p:spPr>
          <a:xfrm>
            <a:off x="846661" y="5333700"/>
            <a:ext cx="2789235" cy="923330"/>
          </a:xfrm>
          <a:prstGeom prst="rect">
            <a:avLst/>
          </a:prstGeom>
          <a:noFill/>
        </p:spPr>
        <p:txBody>
          <a:bodyPr wrap="square" rtlCol="0">
            <a:spAutoFit/>
          </a:bodyPr>
          <a:lstStyle/>
          <a:p>
            <a:r>
              <a:rPr lang="zh-CN" altLang="en-US" dirty="0" smtClean="0"/>
              <a:t>社区承担常见疾病的诊疗工作，中心医院专注于解决疑难杂症的诊疗问题</a:t>
            </a:r>
            <a:endParaRPr lang="zh-CN" altLang="en-US" dirty="0"/>
          </a:p>
        </p:txBody>
      </p:sp>
      <p:sp>
        <p:nvSpPr>
          <p:cNvPr id="3" name="TextBox 2"/>
          <p:cNvSpPr txBox="1"/>
          <p:nvPr/>
        </p:nvSpPr>
        <p:spPr>
          <a:xfrm>
            <a:off x="3756692" y="3998063"/>
            <a:ext cx="1458592" cy="738664"/>
          </a:xfrm>
          <a:prstGeom prst="rect">
            <a:avLst/>
          </a:prstGeom>
          <a:noFill/>
        </p:spPr>
        <p:txBody>
          <a:bodyPr wrap="square" rtlCol="0">
            <a:spAutoFit/>
          </a:bodyPr>
          <a:lstStyle/>
          <a:p>
            <a:r>
              <a:rPr lang="zh-CN" altLang="en-US" sz="1400" dirty="0" smtClean="0"/>
              <a:t>患者集中</a:t>
            </a:r>
            <a:r>
              <a:rPr lang="zh-CN" altLang="en-US" sz="1400" dirty="0"/>
              <a:t>于上级医院</a:t>
            </a:r>
            <a:r>
              <a:rPr lang="zh-CN" altLang="en-US" sz="1400" dirty="0" smtClean="0"/>
              <a:t>而没有向</a:t>
            </a:r>
            <a:r>
              <a:rPr lang="zh-CN" altLang="en-US" sz="1400" dirty="0"/>
              <a:t>基层合理分流</a:t>
            </a:r>
          </a:p>
        </p:txBody>
      </p:sp>
      <p:sp>
        <p:nvSpPr>
          <p:cNvPr id="7" name="燕尾形箭头 6"/>
          <p:cNvSpPr/>
          <p:nvPr/>
        </p:nvSpPr>
        <p:spPr bwMode="auto">
          <a:xfrm rot="5231516">
            <a:off x="4129443" y="3329610"/>
            <a:ext cx="578590" cy="278515"/>
          </a:xfrm>
          <a:prstGeom prst="notchedRightArrow">
            <a:avLst/>
          </a:prstGeom>
          <a:solidFill>
            <a:schemeClr val="accent2">
              <a:lumMod val="20000"/>
              <a:lumOff val="80000"/>
            </a:scheme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2" name="TextBox 41"/>
          <p:cNvSpPr txBox="1"/>
          <p:nvPr/>
        </p:nvSpPr>
        <p:spPr>
          <a:xfrm>
            <a:off x="3897307" y="2544968"/>
            <a:ext cx="1152128" cy="738664"/>
          </a:xfrm>
          <a:prstGeom prst="rect">
            <a:avLst/>
          </a:prstGeom>
          <a:noFill/>
        </p:spPr>
        <p:txBody>
          <a:bodyPr wrap="square" rtlCol="0">
            <a:spAutoFit/>
          </a:bodyPr>
          <a:lstStyle/>
          <a:p>
            <a:r>
              <a:rPr lang="zh-CN" altLang="en-US" sz="1400" dirty="0" smtClean="0"/>
              <a:t>社区医疗诊疗水平低</a:t>
            </a:r>
            <a:endParaRPr lang="en-US" altLang="zh-CN" sz="1400" dirty="0" smtClean="0"/>
          </a:p>
          <a:p>
            <a:endParaRPr lang="en-US" altLang="zh-CN" sz="1400" dirty="0" smtClean="0"/>
          </a:p>
        </p:txBody>
      </p:sp>
    </p:spTree>
    <p:extLst>
      <p:ext uri="{BB962C8B-B14F-4D97-AF65-F5344CB8AC3E}">
        <p14:creationId xmlns:p14="http://schemas.microsoft.com/office/powerpoint/2010/main" val="32136298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40</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系统评估与更新</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574151405"/>
              </p:ext>
            </p:extLst>
          </p:nvPr>
        </p:nvGraphicFramePr>
        <p:xfrm>
          <a:off x="1348099" y="2204864"/>
          <a:ext cx="2271338" cy="675640"/>
        </p:xfrm>
        <a:graphic>
          <a:graphicData uri="http://schemas.openxmlformats.org/drawingml/2006/table">
            <a:tbl>
              <a:tblPr>
                <a:tableStyleId>{35758FB7-9AC5-4552-8A53-C91805E547FA}</a:tableStyleId>
              </a:tblPr>
              <a:tblGrid>
                <a:gridCol w="1135669"/>
                <a:gridCol w="1135669"/>
              </a:tblGrid>
              <a:tr h="135534">
                <a:tc>
                  <a:txBody>
                    <a:bodyPr/>
                    <a:lstStyle/>
                    <a:p>
                      <a:r>
                        <a:rPr lang="zh-CN" altLang="en-US" sz="1400" b="1" dirty="0" smtClean="0"/>
                        <a:t>灵敏性</a:t>
                      </a:r>
                      <a:endParaRPr lang="zh-CN" altLang="en-US" sz="1400" b="1" dirty="0"/>
                    </a:p>
                  </a:txBody>
                  <a:tcPr/>
                </a:tc>
                <a:tc>
                  <a:txBody>
                    <a:bodyPr/>
                    <a:lstStyle/>
                    <a:p>
                      <a:r>
                        <a:rPr lang="zh-CN" altLang="en-US" sz="1400" b="1" dirty="0" smtClean="0"/>
                        <a:t>特异性</a:t>
                      </a:r>
                      <a:endParaRPr lang="zh-CN" altLang="en-US" sz="1400" b="1" dirty="0"/>
                    </a:p>
                  </a:txBody>
                  <a:tcPr/>
                </a:tc>
              </a:tr>
              <a:tr h="370840">
                <a:tc>
                  <a:txBody>
                    <a:bodyPr/>
                    <a:lstStyle/>
                    <a:p>
                      <a:r>
                        <a:rPr lang="en-US" altLang="zh-CN" sz="1400" dirty="0" smtClean="0"/>
                        <a:t>81.40%</a:t>
                      </a:r>
                      <a:endParaRPr lang="zh-CN" altLang="en-US" sz="1400" dirty="0"/>
                    </a:p>
                  </a:txBody>
                  <a:tcPr/>
                </a:tc>
                <a:tc>
                  <a:txBody>
                    <a:bodyPr/>
                    <a:lstStyle/>
                    <a:p>
                      <a:r>
                        <a:rPr lang="en-US" altLang="zh-CN" sz="1400" dirty="0" smtClean="0"/>
                        <a:t>91.40%</a:t>
                      </a:r>
                      <a:endParaRPr lang="zh-CN" altLang="en-US" sz="1400" dirty="0"/>
                    </a:p>
                  </a:txBody>
                  <a:tcPr/>
                </a:tc>
              </a:tr>
            </a:tbl>
          </a:graphicData>
        </a:graphic>
      </p:graphicFrame>
      <p:sp>
        <p:nvSpPr>
          <p:cNvPr id="5" name="TextBox 4"/>
          <p:cNvSpPr txBox="1"/>
          <p:nvPr/>
        </p:nvSpPr>
        <p:spPr>
          <a:xfrm>
            <a:off x="507752" y="1196752"/>
            <a:ext cx="7920880" cy="646331"/>
          </a:xfrm>
          <a:prstGeom prst="rect">
            <a:avLst/>
          </a:prstGeom>
          <a:noFill/>
        </p:spPr>
        <p:txBody>
          <a:bodyPr wrap="square" rtlCol="0">
            <a:spAutoFit/>
          </a:bodyPr>
          <a:lstStyle/>
          <a:p>
            <a:r>
              <a:rPr lang="zh-CN" altLang="en-US" dirty="0"/>
              <a:t>系统</a:t>
            </a:r>
            <a:r>
              <a:rPr lang="zh-CN" altLang="en-US" dirty="0" smtClean="0"/>
              <a:t>评估结果如下，根据评估进行分析研究后已得到准确率接近但简化输入参数的贝叶斯网络，下一步根据此结果将对于系统进行更新</a:t>
            </a:r>
            <a:endParaRPr lang="zh-CN" altLang="en-US" dirty="0"/>
          </a:p>
        </p:txBody>
      </p:sp>
      <p:graphicFrame>
        <p:nvGraphicFramePr>
          <p:cNvPr id="19" name="图示 18"/>
          <p:cNvGraphicFramePr/>
          <p:nvPr>
            <p:extLst>
              <p:ext uri="{D42A27DB-BD31-4B8C-83A1-F6EECF244321}">
                <p14:modId xmlns:p14="http://schemas.microsoft.com/office/powerpoint/2010/main" val="2368597446"/>
              </p:ext>
            </p:extLst>
          </p:nvPr>
        </p:nvGraphicFramePr>
        <p:xfrm>
          <a:off x="827584" y="3076012"/>
          <a:ext cx="5057360" cy="3061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TextBox 19"/>
          <p:cNvSpPr txBox="1"/>
          <p:nvPr/>
        </p:nvSpPr>
        <p:spPr>
          <a:xfrm>
            <a:off x="1043608" y="4144791"/>
            <a:ext cx="1440160" cy="923330"/>
          </a:xfrm>
          <a:prstGeom prst="rect">
            <a:avLst/>
          </a:prstGeom>
          <a:noFill/>
        </p:spPr>
        <p:txBody>
          <a:bodyPr wrap="square" rtlCol="0">
            <a:spAutoFit/>
          </a:bodyPr>
          <a:lstStyle/>
          <a:p>
            <a:r>
              <a:rPr lang="zh-CN" altLang="en-US" dirty="0" smtClean="0"/>
              <a:t>推理方法更新，更新推理引擎接口</a:t>
            </a:r>
            <a:endParaRPr lang="zh-CN" altLang="en-US" dirty="0"/>
          </a:p>
        </p:txBody>
      </p:sp>
      <p:sp>
        <p:nvSpPr>
          <p:cNvPr id="21" name="TextBox 20"/>
          <p:cNvSpPr txBox="1"/>
          <p:nvPr/>
        </p:nvSpPr>
        <p:spPr>
          <a:xfrm>
            <a:off x="4355976" y="4124293"/>
            <a:ext cx="1257846" cy="923330"/>
          </a:xfrm>
          <a:prstGeom prst="rect">
            <a:avLst/>
          </a:prstGeom>
          <a:noFill/>
        </p:spPr>
        <p:txBody>
          <a:bodyPr wrap="square" rtlCol="0">
            <a:spAutoFit/>
          </a:bodyPr>
          <a:lstStyle/>
          <a:p>
            <a:r>
              <a:rPr lang="zh-CN" altLang="en-US" dirty="0" smtClean="0"/>
              <a:t>更新界面组件的模板文件</a:t>
            </a:r>
            <a:endParaRPr lang="zh-CN" altLang="en-US" dirty="0"/>
          </a:p>
        </p:txBody>
      </p:sp>
      <p:sp>
        <p:nvSpPr>
          <p:cNvPr id="22" name="TextBox 21"/>
          <p:cNvSpPr txBox="1"/>
          <p:nvPr/>
        </p:nvSpPr>
        <p:spPr>
          <a:xfrm>
            <a:off x="2771800" y="4283290"/>
            <a:ext cx="1114792" cy="646331"/>
          </a:xfrm>
          <a:prstGeom prst="rect">
            <a:avLst/>
          </a:prstGeom>
          <a:noFill/>
        </p:spPr>
        <p:txBody>
          <a:bodyPr wrap="square" rtlCol="0">
            <a:spAutoFit/>
          </a:bodyPr>
          <a:lstStyle/>
          <a:p>
            <a:r>
              <a:rPr lang="zh-CN" altLang="en-US" dirty="0" smtClean="0"/>
              <a:t>数据交互模块实现</a:t>
            </a:r>
            <a:endParaRPr lang="zh-CN" altLang="en-US" dirty="0"/>
          </a:p>
        </p:txBody>
      </p:sp>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66993" y="3573016"/>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76256" y="5517232"/>
            <a:ext cx="936104" cy="369332"/>
          </a:xfrm>
          <a:prstGeom prst="rect">
            <a:avLst/>
          </a:prstGeom>
          <a:noFill/>
        </p:spPr>
        <p:txBody>
          <a:bodyPr wrap="square" rtlCol="0">
            <a:spAutoFit/>
          </a:bodyPr>
          <a:lstStyle/>
          <a:p>
            <a:r>
              <a:rPr lang="zh-CN" altLang="en-US" dirty="0" smtClean="0"/>
              <a:t>新系统</a:t>
            </a:r>
            <a:endParaRPr lang="zh-CN" altLang="en-US" dirty="0"/>
          </a:p>
        </p:txBody>
      </p:sp>
    </p:spTree>
    <p:extLst>
      <p:ext uri="{BB962C8B-B14F-4D97-AF65-F5344CB8AC3E}">
        <p14:creationId xmlns:p14="http://schemas.microsoft.com/office/powerpoint/2010/main" val="5489149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41</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bg2">
              <a:lumMod val="20000"/>
              <a:lumOff val="8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solidFill>
              <a:schemeClr val="accent1">
                <a:lumMod val="90000"/>
              </a:schemeClr>
            </a:solidFill>
            <a:ln>
              <a:solidFill>
                <a:schemeClr val="accent1">
                  <a:lumMod val="90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a:solidFill>
            <a:schemeClr val="accent1">
              <a:lumMod val="90000"/>
            </a:schemeClr>
          </a:solidFill>
        </p:grpSpPr>
        <p:sp>
          <p:nvSpPr>
            <p:cNvPr id="55" name="矩形 32"/>
            <p:cNvSpPr/>
            <p:nvPr/>
          </p:nvSpPr>
          <p:spPr bwMode="auto">
            <a:xfrm>
              <a:off x="3475010" y="4795837"/>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1938218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总结</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611560" y="1844824"/>
            <a:ext cx="7625176" cy="2585323"/>
          </a:xfrm>
          <a:prstGeom prst="rect">
            <a:avLst/>
          </a:prstGeom>
          <a:noFill/>
        </p:spPr>
        <p:txBody>
          <a:bodyPr wrap="square" rtlCol="0">
            <a:spAutoFit/>
          </a:bodyPr>
          <a:lstStyle/>
          <a:p>
            <a:pPr>
              <a:lnSpc>
                <a:spcPct val="150000"/>
              </a:lnSpc>
            </a:pPr>
            <a:r>
              <a:rPr lang="en-US" altLang="zh-CN" dirty="0" smtClean="0"/>
              <a:t>1.</a:t>
            </a:r>
            <a:r>
              <a:rPr lang="zh-CN" altLang="en-US" dirty="0" smtClean="0"/>
              <a:t>针对目前社区医疗的诊疗水平低下的问题，分析社区医疗涉及的三个群体</a:t>
            </a:r>
            <a:r>
              <a:rPr lang="en-US" altLang="zh-CN" dirty="0" smtClean="0"/>
              <a:t>—</a:t>
            </a:r>
            <a:r>
              <a:rPr lang="zh-CN" altLang="en-US" dirty="0" smtClean="0"/>
              <a:t>患者、社区医生、领域专家的需求，提出满足社区医疗需求的临床决策服务模式，以面向社区的疾病诊断决策支持系统为研究目标，分析系统需要解决的问题，并设计系统基础框架</a:t>
            </a:r>
            <a:endParaRPr lang="en-US" altLang="zh-CN" dirty="0" smtClean="0"/>
          </a:p>
          <a:p>
            <a:pPr>
              <a:lnSpc>
                <a:spcPct val="150000"/>
              </a:lnSpc>
            </a:pPr>
            <a:r>
              <a:rPr lang="en-US" altLang="zh-CN" dirty="0" smtClean="0"/>
              <a:t>2.</a:t>
            </a:r>
            <a:r>
              <a:rPr lang="zh-CN" altLang="en-US" dirty="0" smtClean="0"/>
              <a:t>以头痛诊断决策支持系统和老年痴呆症诊断决策支持系统为例，基于框架完成了系统的开发工作，并经过临床评估进入试用推广阶段</a:t>
            </a:r>
            <a:endParaRPr lang="zh-CN" altLang="en-US" dirty="0"/>
          </a:p>
        </p:txBody>
      </p:sp>
    </p:spTree>
    <p:extLst>
      <p:ext uri="{BB962C8B-B14F-4D97-AF65-F5344CB8AC3E}">
        <p14:creationId xmlns:p14="http://schemas.microsoft.com/office/powerpoint/2010/main" val="36329348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讨论与展望</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611560" y="1772816"/>
            <a:ext cx="7452751" cy="4247317"/>
          </a:xfrm>
          <a:prstGeom prst="rect">
            <a:avLst/>
          </a:prstGeom>
          <a:noFill/>
        </p:spPr>
        <p:txBody>
          <a:bodyPr wrap="square" rtlCol="0">
            <a:spAutoFit/>
          </a:bodyPr>
          <a:lstStyle/>
          <a:p>
            <a:pPr>
              <a:lnSpc>
                <a:spcPct val="150000"/>
              </a:lnSpc>
            </a:pPr>
            <a:r>
              <a:rPr lang="zh-CN" altLang="en-US" dirty="0" smtClean="0"/>
              <a:t> </a:t>
            </a:r>
            <a:r>
              <a:rPr lang="en-US" altLang="zh-CN" dirty="0" smtClean="0"/>
              <a:t>1.</a:t>
            </a:r>
            <a:r>
              <a:rPr lang="zh-CN" altLang="en-US" dirty="0" smtClean="0"/>
              <a:t>为了 规范数据表达，利于信息共享和</a:t>
            </a:r>
            <a:r>
              <a:rPr lang="zh-CN" altLang="en-US" dirty="0"/>
              <a:t>数据分析，可以</a:t>
            </a:r>
            <a:r>
              <a:rPr lang="zh-CN" altLang="en-US" dirty="0" smtClean="0"/>
              <a:t>采用</a:t>
            </a:r>
            <a:r>
              <a:rPr lang="en-US" altLang="zh-CN" dirty="0" err="1" smtClean="0"/>
              <a:t>OpenEHR</a:t>
            </a:r>
            <a:r>
              <a:rPr lang="zh-CN" altLang="en-US" dirty="0" smtClean="0"/>
              <a:t>的两层建模，对于疾病数据进行建立规范化模型</a:t>
            </a:r>
            <a:endParaRPr lang="en-US" altLang="zh-CN" dirty="0" smtClean="0"/>
          </a:p>
          <a:p>
            <a:pPr>
              <a:lnSpc>
                <a:spcPct val="150000"/>
              </a:lnSpc>
            </a:pPr>
            <a:r>
              <a:rPr lang="en-US" altLang="zh-CN" dirty="0" smtClean="0"/>
              <a:t>2.</a:t>
            </a:r>
            <a:r>
              <a:rPr lang="zh-CN" altLang="en-US" dirty="0" smtClean="0"/>
              <a:t>目前系统的数据库存储的都为文本类信息，图像检查信息在医疗数据中也很常见，可以使用</a:t>
            </a:r>
            <a:r>
              <a:rPr lang="en-US" altLang="zh-CN" dirty="0" err="1" smtClean="0"/>
              <a:t>MongoDB</a:t>
            </a:r>
            <a:r>
              <a:rPr lang="zh-CN" altLang="en-US" dirty="0" smtClean="0"/>
              <a:t>的子模块</a:t>
            </a:r>
            <a:r>
              <a:rPr lang="en-US" altLang="zh-CN" dirty="0" smtClean="0"/>
              <a:t> </a:t>
            </a:r>
            <a:r>
              <a:rPr lang="en-US" altLang="zh-CN" dirty="0" err="1" smtClean="0"/>
              <a:t>GridFS</a:t>
            </a:r>
            <a:r>
              <a:rPr lang="zh-CN" altLang="en-US" dirty="0" smtClean="0"/>
              <a:t>实现分布式文件存储从而达到对于大量临床图像信息的管理</a:t>
            </a:r>
            <a:endParaRPr lang="en-US" altLang="zh-CN" dirty="0" smtClean="0"/>
          </a:p>
          <a:p>
            <a:pPr>
              <a:lnSpc>
                <a:spcPct val="150000"/>
              </a:lnSpc>
            </a:pPr>
            <a:r>
              <a:rPr lang="en-US" altLang="zh-CN" dirty="0" smtClean="0"/>
              <a:t>3.</a:t>
            </a:r>
            <a:r>
              <a:rPr lang="zh-CN" altLang="en-US" dirty="0" smtClean="0"/>
              <a:t>系统</a:t>
            </a:r>
            <a:r>
              <a:rPr lang="zh-CN" altLang="en-US" dirty="0"/>
              <a:t>目前能实现以问诊为主导的疾病诊断的决策支持系统，但由于组件的功能局限性，对于需要结合检查图像信息的诊断还不能</a:t>
            </a:r>
            <a:r>
              <a:rPr lang="zh-CN" altLang="en-US" dirty="0" smtClean="0"/>
              <a:t>实现</a:t>
            </a:r>
            <a:endParaRPr lang="en-US" altLang="zh-CN" dirty="0" smtClean="0"/>
          </a:p>
          <a:p>
            <a:pPr>
              <a:lnSpc>
                <a:spcPct val="150000"/>
              </a:lnSpc>
            </a:pPr>
            <a:r>
              <a:rPr lang="en-US" altLang="zh-CN" dirty="0" smtClean="0"/>
              <a:t>4.</a:t>
            </a:r>
            <a:r>
              <a:rPr lang="zh-CN" altLang="en-US" dirty="0" smtClean="0"/>
              <a:t>系统中病人的基本信息录入的功能可通过开发与社区医疗电子病历系统数据交互的组件实现自动化，减少手动输入量，增加系统的用户友好性</a:t>
            </a:r>
            <a:endParaRPr lang="zh-CN" altLang="en-US" dirty="0"/>
          </a:p>
        </p:txBody>
      </p:sp>
    </p:spTree>
    <p:extLst>
      <p:ext uri="{BB962C8B-B14F-4D97-AF65-F5344CB8AC3E}">
        <p14:creationId xmlns:p14="http://schemas.microsoft.com/office/powerpoint/2010/main" val="18021974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5" descr="C:\Users\apple\Desktop\mb\222222222\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4758" y="3878263"/>
            <a:ext cx="184189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矩形 6"/>
          <p:cNvSpPr>
            <a:spLocks noChangeArrowheads="1"/>
          </p:cNvSpPr>
          <p:nvPr/>
        </p:nvSpPr>
        <p:spPr bwMode="auto">
          <a:xfrm>
            <a:off x="3288185" y="2996952"/>
            <a:ext cx="279504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fontAlgn="base" hangingPunct="0">
              <a:spcBef>
                <a:spcPct val="0"/>
              </a:spcBef>
              <a:spcAft>
                <a:spcPct val="0"/>
              </a:spcAft>
            </a:pPr>
            <a:r>
              <a:rPr lang="en-US" altLang="zh-CN" sz="4400" b="1" dirty="0" smtClean="0">
                <a:solidFill>
                  <a:srgbClr val="A6A6A6"/>
                </a:solidFill>
                <a:latin typeface="微软雅黑" pitchFamily="34" charset="-122"/>
                <a:ea typeface="微软雅黑" pitchFamily="34" charset="-122"/>
              </a:rPr>
              <a:t>THANKS </a:t>
            </a:r>
          </a:p>
        </p:txBody>
      </p:sp>
    </p:spTree>
    <p:extLst>
      <p:ext uri="{BB962C8B-B14F-4D97-AF65-F5344CB8AC3E}">
        <p14:creationId xmlns:p14="http://schemas.microsoft.com/office/powerpoint/2010/main" val="4969059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wipe(left)">
                                      <p:cBhvr>
                                        <p:cTn id="7" dur="10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5</a:t>
            </a:fld>
            <a:endParaRPr lang="en-US" altLang="zh-CN" dirty="0"/>
          </a:p>
        </p:txBody>
      </p:sp>
      <p:sp>
        <p:nvSpPr>
          <p:cNvPr id="4" name="TextBox 3"/>
          <p:cNvSpPr txBox="1"/>
          <p:nvPr/>
        </p:nvSpPr>
        <p:spPr>
          <a:xfrm>
            <a:off x="724997" y="1189660"/>
            <a:ext cx="6481261"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pPr algn="l"/>
            <a:r>
              <a:rPr lang="zh-CN" altLang="en-US" dirty="0"/>
              <a:t>临床</a:t>
            </a:r>
            <a:r>
              <a:rPr lang="zh-CN" altLang="en-US" dirty="0" smtClean="0"/>
              <a:t>决策支持系统</a:t>
            </a:r>
            <a:r>
              <a:rPr lang="en-US" altLang="zh-CN" sz="1600" dirty="0" smtClean="0"/>
              <a:t>(Clinical Decision Support System</a:t>
            </a:r>
            <a:r>
              <a:rPr lang="en-US" altLang="zh-CN" sz="1600" dirty="0"/>
              <a:t>)</a:t>
            </a:r>
            <a:endParaRPr lang="en-US" altLang="zh-CN" sz="1800" dirty="0" smtClean="0"/>
          </a:p>
        </p:txBody>
      </p:sp>
      <p:sp>
        <p:nvSpPr>
          <p:cNvPr id="5"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解决方案</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827584" y="2630732"/>
            <a:ext cx="4680520" cy="1590356"/>
          </a:xfrm>
          <a:prstGeom prst="ellipse">
            <a:avLst/>
          </a:prstGeom>
          <a:solidFill>
            <a:schemeClr val="accent3">
              <a:lumMod val="95000"/>
            </a:schemeClr>
          </a:solidFill>
          <a:ln w="9525" cap="flat" cmpd="sng" algn="ctr">
            <a:solidFill>
              <a:schemeClr val="bg2">
                <a:lumMod val="20000"/>
                <a:lumOff val="8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矩形 13"/>
          <p:cNvSpPr/>
          <p:nvPr/>
        </p:nvSpPr>
        <p:spPr>
          <a:xfrm>
            <a:off x="724997" y="1938655"/>
            <a:ext cx="7961803" cy="646331"/>
          </a:xfrm>
          <a:prstGeom prst="rect">
            <a:avLst/>
          </a:prstGeom>
        </p:spPr>
        <p:txBody>
          <a:bodyPr wrap="square">
            <a:spAutoFit/>
          </a:bodyPr>
          <a:lstStyle/>
          <a:p>
            <a:r>
              <a:rPr lang="en-US" altLang="zh-CN" dirty="0" smtClean="0"/>
              <a:t>CDSS</a:t>
            </a:r>
            <a:r>
              <a:rPr lang="zh-CN" altLang="en-US" dirty="0" smtClean="0"/>
              <a:t>是运用</a:t>
            </a:r>
            <a:r>
              <a:rPr lang="zh-CN" altLang="en-US" dirty="0"/>
              <a:t>专家系统的设计原理与方法，模拟医学专家诊断、治疗疾病的思维过程</a:t>
            </a:r>
            <a:r>
              <a:rPr lang="zh-CN" altLang="en-US" dirty="0" smtClean="0"/>
              <a:t>编制的</a:t>
            </a:r>
            <a:r>
              <a:rPr lang="zh-CN" altLang="en-US" dirty="0"/>
              <a:t>计算机程序</a:t>
            </a:r>
            <a:r>
              <a:rPr lang="zh-CN" altLang="en-US" dirty="0" smtClean="0"/>
              <a:t>。</a:t>
            </a:r>
            <a:endParaRPr lang="en-US" altLang="zh-CN" dirty="0" smtClean="0"/>
          </a:p>
        </p:txBody>
      </p:sp>
      <p:sp>
        <p:nvSpPr>
          <p:cNvPr id="18" name="矩形 17"/>
          <p:cNvSpPr/>
          <p:nvPr/>
        </p:nvSpPr>
        <p:spPr>
          <a:xfrm>
            <a:off x="894102" y="3179206"/>
            <a:ext cx="851515"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smtClean="0">
                <a:solidFill>
                  <a:schemeClr val="accent1">
                    <a:lumMod val="50000"/>
                  </a:schemeClr>
                </a:solidFill>
              </a:rPr>
              <a:t>D</a:t>
            </a:r>
            <a:r>
              <a:rPr lang="en-US" altLang="zh-CN" dirty="0">
                <a:solidFill>
                  <a:schemeClr val="accent1">
                    <a:lumMod val="50000"/>
                  </a:schemeClr>
                </a:solidFill>
              </a:rPr>
              <a:t>EMS</a:t>
            </a:r>
            <a:endParaRPr lang="zh-CN" altLang="en-US" dirty="0">
              <a:solidFill>
                <a:schemeClr val="accent1">
                  <a:lumMod val="50000"/>
                </a:schemeClr>
              </a:solidFill>
            </a:endParaRPr>
          </a:p>
        </p:txBody>
      </p:sp>
      <p:sp>
        <p:nvSpPr>
          <p:cNvPr id="3" name="矩形 2"/>
          <p:cNvSpPr/>
          <p:nvPr/>
        </p:nvSpPr>
        <p:spPr>
          <a:xfrm>
            <a:off x="1267250" y="3707740"/>
            <a:ext cx="2061783"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a:solidFill>
                  <a:schemeClr val="accent1">
                    <a:lumMod val="50000"/>
                  </a:schemeClr>
                </a:solidFill>
              </a:rPr>
              <a:t>Archimedes</a:t>
            </a:r>
            <a:r>
              <a:rPr lang="en-US" altLang="zh-CN" dirty="0">
                <a:solidFill>
                  <a:schemeClr val="accent1">
                    <a:lumMod val="50000"/>
                  </a:schemeClr>
                </a:solidFill>
              </a:rPr>
              <a:t> </a:t>
            </a:r>
            <a:r>
              <a:rPr lang="en-US" altLang="zh-CN" dirty="0" err="1">
                <a:solidFill>
                  <a:schemeClr val="accent1">
                    <a:lumMod val="50000"/>
                  </a:schemeClr>
                </a:solidFill>
              </a:rPr>
              <a:t>IndiGO</a:t>
            </a:r>
            <a:endParaRPr lang="zh-CN" altLang="en-US" dirty="0">
              <a:solidFill>
                <a:schemeClr val="accent1">
                  <a:lumMod val="50000"/>
                </a:schemeClr>
              </a:solidFill>
            </a:endParaRPr>
          </a:p>
        </p:txBody>
      </p:sp>
      <p:sp>
        <p:nvSpPr>
          <p:cNvPr id="6" name="矩形 5"/>
          <p:cNvSpPr/>
          <p:nvPr/>
        </p:nvSpPr>
        <p:spPr>
          <a:xfrm>
            <a:off x="1745617" y="3239912"/>
            <a:ext cx="1726755"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a:solidFill>
                  <a:schemeClr val="accent1">
                    <a:lumMod val="50000"/>
                  </a:schemeClr>
                </a:solidFill>
              </a:rPr>
              <a:t>Auminence</a:t>
            </a:r>
            <a:endParaRPr lang="zh-CN" altLang="en-US" sz="2400" dirty="0">
              <a:solidFill>
                <a:schemeClr val="accent1">
                  <a:lumMod val="50000"/>
                </a:schemeClr>
              </a:solidFill>
            </a:endParaRPr>
          </a:p>
        </p:txBody>
      </p:sp>
      <p:sp>
        <p:nvSpPr>
          <p:cNvPr id="15" name="矩形 14"/>
          <p:cNvSpPr/>
          <p:nvPr/>
        </p:nvSpPr>
        <p:spPr>
          <a:xfrm>
            <a:off x="1301365" y="3443152"/>
            <a:ext cx="954107"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err="1">
                <a:solidFill>
                  <a:schemeClr val="accent1">
                    <a:lumMod val="50000"/>
                  </a:schemeClr>
                </a:solidFill>
              </a:rPr>
              <a:t>Dxplain</a:t>
            </a:r>
            <a:endParaRPr lang="zh-CN" altLang="en-US" dirty="0">
              <a:solidFill>
                <a:schemeClr val="accent1">
                  <a:lumMod val="50000"/>
                </a:schemeClr>
              </a:solidFill>
            </a:endParaRPr>
          </a:p>
        </p:txBody>
      </p:sp>
      <p:sp>
        <p:nvSpPr>
          <p:cNvPr id="17" name="矩形 16"/>
          <p:cNvSpPr/>
          <p:nvPr/>
        </p:nvSpPr>
        <p:spPr>
          <a:xfrm>
            <a:off x="4450645" y="3296003"/>
            <a:ext cx="800219"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rPr>
              <a:t>Isabel</a:t>
            </a:r>
            <a:endParaRPr lang="zh-CN" altLang="en-US" dirty="0">
              <a:solidFill>
                <a:schemeClr val="accent1">
                  <a:lumMod val="50000"/>
                </a:schemeClr>
              </a:solidFill>
            </a:endParaRPr>
          </a:p>
        </p:txBody>
      </p:sp>
      <p:sp>
        <p:nvSpPr>
          <p:cNvPr id="19" name="矩形 18"/>
          <p:cNvSpPr/>
          <p:nvPr/>
        </p:nvSpPr>
        <p:spPr>
          <a:xfrm>
            <a:off x="3157470" y="2928601"/>
            <a:ext cx="1441420"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rPr>
              <a:t>Micromedex</a:t>
            </a:r>
            <a:endParaRPr lang="zh-CN" altLang="en-US" dirty="0">
              <a:solidFill>
                <a:schemeClr val="accent1">
                  <a:lumMod val="50000"/>
                </a:schemeClr>
              </a:solidFill>
            </a:endParaRPr>
          </a:p>
        </p:txBody>
      </p:sp>
      <p:sp>
        <p:nvSpPr>
          <p:cNvPr id="26" name="矩形 25"/>
          <p:cNvSpPr/>
          <p:nvPr/>
        </p:nvSpPr>
        <p:spPr>
          <a:xfrm>
            <a:off x="1475656" y="2966028"/>
            <a:ext cx="1569660" cy="369332"/>
          </a:xfrm>
          <a:prstGeom prst="rect">
            <a:avLst/>
          </a:prstGeom>
          <a:effectLst>
            <a:outerShdw blurRad="50800" dist="38100" dir="16200000" rotWithShape="0">
              <a:prstClr val="black">
                <a:alpha val="40000"/>
              </a:prstClr>
            </a:outerShdw>
          </a:effectLst>
        </p:spPr>
        <p:txBody>
          <a:bodyPr wrap="none">
            <a:spAutoFit/>
          </a:bodyPr>
          <a:lstStyle/>
          <a:p>
            <a:r>
              <a:rPr lang="zh-CN" altLang="en-US" dirty="0">
                <a:solidFill>
                  <a:schemeClr val="accent1">
                    <a:lumMod val="50000"/>
                  </a:schemeClr>
                </a:solidFill>
              </a:rPr>
              <a:t>利兹腹痛系统</a:t>
            </a:r>
          </a:p>
        </p:txBody>
      </p:sp>
      <p:sp>
        <p:nvSpPr>
          <p:cNvPr id="27" name="矩形 26"/>
          <p:cNvSpPr/>
          <p:nvPr/>
        </p:nvSpPr>
        <p:spPr>
          <a:xfrm>
            <a:off x="2039215" y="2662849"/>
            <a:ext cx="2236510"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rPr>
              <a:t>神经外科决策支持系统</a:t>
            </a:r>
            <a:endParaRPr lang="zh-CN" altLang="en-US" sz="1600" dirty="0">
              <a:solidFill>
                <a:schemeClr val="accent1">
                  <a:lumMod val="50000"/>
                </a:schemeClr>
              </a:solidFill>
            </a:endParaRPr>
          </a:p>
        </p:txBody>
      </p:sp>
      <p:sp>
        <p:nvSpPr>
          <p:cNvPr id="28" name="矩形 27"/>
          <p:cNvSpPr/>
          <p:nvPr/>
        </p:nvSpPr>
        <p:spPr>
          <a:xfrm>
            <a:off x="3135878" y="3713788"/>
            <a:ext cx="2031325"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rPr>
              <a:t>心脏病决策支持系统</a:t>
            </a:r>
            <a:endParaRPr lang="zh-CN" altLang="en-US" dirty="0">
              <a:solidFill>
                <a:schemeClr val="accent1">
                  <a:lumMod val="50000"/>
                </a:schemeClr>
              </a:solidFill>
            </a:endParaRPr>
          </a:p>
        </p:txBody>
      </p:sp>
      <p:sp>
        <p:nvSpPr>
          <p:cNvPr id="29" name="矩形 28"/>
          <p:cNvSpPr/>
          <p:nvPr/>
        </p:nvSpPr>
        <p:spPr>
          <a:xfrm>
            <a:off x="3427761" y="3201024"/>
            <a:ext cx="989373"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smtClean="0">
                <a:solidFill>
                  <a:schemeClr val="accent1">
                    <a:lumMod val="50000"/>
                  </a:schemeClr>
                </a:solidFill>
              </a:rPr>
              <a:t>Mycin</a:t>
            </a:r>
            <a:endParaRPr lang="zh-CN" altLang="en-US" sz="2400" dirty="0">
              <a:solidFill>
                <a:schemeClr val="accent1">
                  <a:lumMod val="50000"/>
                </a:schemeClr>
              </a:solidFill>
            </a:endParaRPr>
          </a:p>
        </p:txBody>
      </p:sp>
      <p:sp>
        <p:nvSpPr>
          <p:cNvPr id="30" name="矩形 29"/>
          <p:cNvSpPr/>
          <p:nvPr/>
        </p:nvSpPr>
        <p:spPr>
          <a:xfrm>
            <a:off x="4488034" y="3009909"/>
            <a:ext cx="915635" cy="338554"/>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smtClean="0">
                <a:solidFill>
                  <a:schemeClr val="accent1">
                    <a:lumMod val="50000"/>
                  </a:schemeClr>
                </a:solidFill>
              </a:rPr>
              <a:t>Internist</a:t>
            </a:r>
            <a:endParaRPr lang="zh-CN" altLang="en-US" dirty="0">
              <a:solidFill>
                <a:schemeClr val="accent1">
                  <a:lumMod val="50000"/>
                </a:schemeClr>
              </a:solidFill>
            </a:endParaRPr>
          </a:p>
        </p:txBody>
      </p:sp>
      <p:sp>
        <p:nvSpPr>
          <p:cNvPr id="7" name="下箭头 6"/>
          <p:cNvSpPr/>
          <p:nvPr/>
        </p:nvSpPr>
        <p:spPr bwMode="auto">
          <a:xfrm>
            <a:off x="2347951" y="4566137"/>
            <a:ext cx="4641787" cy="1130390"/>
          </a:xfrm>
          <a:prstGeom prst="downArrow">
            <a:avLst/>
          </a:prstGeom>
          <a:solidFill>
            <a:schemeClr val="accent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TextBox 7"/>
          <p:cNvSpPr txBox="1"/>
          <p:nvPr/>
        </p:nvSpPr>
        <p:spPr>
          <a:xfrm>
            <a:off x="1889622" y="5737741"/>
            <a:ext cx="5778722" cy="707886"/>
          </a:xfrm>
          <a:prstGeom prst="rect">
            <a:avLst/>
          </a:prstGeom>
          <a:noFill/>
        </p:spPr>
        <p:txBody>
          <a:bodyPr wrap="square" rtlCol="0">
            <a:spAutoFit/>
          </a:bodyPr>
          <a:lstStyle/>
          <a:p>
            <a:r>
              <a:rPr lang="zh-CN" alt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临床决策支持系统作为一种已被广泛验证过的成熟方案，可以解决社区医疗水平低下的问题</a:t>
            </a:r>
            <a:endPar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4" name="Freeform 296"/>
          <p:cNvSpPr>
            <a:spLocks/>
          </p:cNvSpPr>
          <p:nvPr/>
        </p:nvSpPr>
        <p:spPr bwMode="auto">
          <a:xfrm rot="5400000">
            <a:off x="5064862" y="3054468"/>
            <a:ext cx="2170934" cy="852403"/>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FFFFFF">
                  <a:lumMod val="65000"/>
                </a:srgbClr>
              </a:gs>
              <a:gs pos="100000">
                <a:srgbClr val="FFFFFF">
                  <a:alpha val="0"/>
                </a:srgbClr>
              </a:gs>
            </a:gsLst>
            <a:lin ang="5400000" scaled="1"/>
          </a:gradFill>
          <a:ln w="9525">
            <a:noFill/>
            <a:round/>
            <a:headEnd/>
            <a:tailEnd/>
          </a:ln>
        </p:spPr>
        <p:txBody>
          <a:bodyPr wrap="none" anchor="ctr"/>
          <a:lstStyle>
            <a:defPPr>
              <a:defRPr lang="en-US"/>
            </a:defPPr>
            <a:lvl1pPr algn="ctr" rtl="0" fontAlgn="base">
              <a:spcBef>
                <a:spcPct val="0"/>
              </a:spcBef>
              <a:spcAft>
                <a:spcPct val="0"/>
              </a:spcAft>
              <a:defRPr sz="2400" kern="1200">
                <a:solidFill>
                  <a:schemeClr val="tx1"/>
                </a:solidFill>
                <a:latin typeface="Arial" charset="0"/>
                <a:ea typeface="+mn-ea"/>
                <a:cs typeface="+mn-cs"/>
              </a:defRPr>
            </a:lvl1pPr>
            <a:lvl2pPr marL="457200" algn="ctr" rtl="0" fontAlgn="base">
              <a:spcBef>
                <a:spcPct val="0"/>
              </a:spcBef>
              <a:spcAft>
                <a:spcPct val="0"/>
              </a:spcAft>
              <a:defRPr sz="2400" kern="1200">
                <a:solidFill>
                  <a:schemeClr val="tx1"/>
                </a:solidFill>
                <a:latin typeface="Arial" charset="0"/>
                <a:ea typeface="+mn-ea"/>
                <a:cs typeface="+mn-cs"/>
              </a:defRPr>
            </a:lvl2pPr>
            <a:lvl3pPr marL="914400" algn="ctr" rtl="0" fontAlgn="base">
              <a:spcBef>
                <a:spcPct val="0"/>
              </a:spcBef>
              <a:spcAft>
                <a:spcPct val="0"/>
              </a:spcAft>
              <a:defRPr sz="2400" kern="1200">
                <a:solidFill>
                  <a:schemeClr val="tx1"/>
                </a:solidFill>
                <a:latin typeface="Arial" charset="0"/>
                <a:ea typeface="+mn-ea"/>
                <a:cs typeface="+mn-cs"/>
              </a:defRPr>
            </a:lvl3pPr>
            <a:lvl4pPr marL="1371600" algn="ctr" rtl="0" fontAlgn="base">
              <a:spcBef>
                <a:spcPct val="0"/>
              </a:spcBef>
              <a:spcAft>
                <a:spcPct val="0"/>
              </a:spcAft>
              <a:defRPr sz="2400" kern="1200">
                <a:solidFill>
                  <a:schemeClr val="tx1"/>
                </a:solidFill>
                <a:latin typeface="Arial" charset="0"/>
                <a:ea typeface="+mn-ea"/>
                <a:cs typeface="+mn-cs"/>
              </a:defRPr>
            </a:lvl4pPr>
            <a:lvl5pPr marL="1828800" algn="ct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宋体" charset="-122"/>
              <a:cs typeface="+mn-cs"/>
            </a:endParaRPr>
          </a:p>
        </p:txBody>
      </p:sp>
      <p:pic>
        <p:nvPicPr>
          <p:cNvPr id="25" name="Picture 4" descr="C:\Users\Nan Shan\AppData\Local\Microsoft\Windows\Temporary Internet Files\Content.IE5\1YNOCN14\MC90005698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6688" y="2371808"/>
            <a:ext cx="687057" cy="778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93" name="Picture 121" descr="C:\Users\FGJ\AppData\Roaming\Tencent\Users\794460205\QQ\WinTemp\RichOle\XD3@4H5A]DC[HVC0Z1SQS%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9457" y="3367324"/>
            <a:ext cx="1123950" cy="100965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24"/>
          <p:cNvSpPr txBox="1">
            <a:spLocks noChangeArrowheads="1"/>
          </p:cNvSpPr>
          <p:nvPr/>
        </p:nvSpPr>
        <p:spPr bwMode="auto">
          <a:xfrm>
            <a:off x="7030490" y="3135375"/>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提高医疗</a:t>
            </a:r>
            <a:r>
              <a:rPr lang="zh-CN" altLang="en-US" sz="1400" dirty="0">
                <a:solidFill>
                  <a:srgbClr val="C00000"/>
                </a:solidFill>
                <a:ea typeface="宋体" pitchFamily="2" charset="-122"/>
              </a:rPr>
              <a:t>质量</a:t>
            </a:r>
          </a:p>
        </p:txBody>
      </p:sp>
      <p:sp>
        <p:nvSpPr>
          <p:cNvPr id="32" name="TextBox 25"/>
          <p:cNvSpPr txBox="1">
            <a:spLocks noChangeArrowheads="1"/>
          </p:cNvSpPr>
          <p:nvPr/>
        </p:nvSpPr>
        <p:spPr bwMode="auto">
          <a:xfrm>
            <a:off x="7043212" y="4221088"/>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降低医疗费</a:t>
            </a:r>
            <a:r>
              <a:rPr lang="zh-CN" altLang="en-US" sz="1400" dirty="0">
                <a:solidFill>
                  <a:srgbClr val="C00000"/>
                </a:solidFill>
                <a:ea typeface="宋体" pitchFamily="2" charset="-122"/>
              </a:rPr>
              <a:t>用</a:t>
            </a:r>
          </a:p>
        </p:txBody>
      </p:sp>
    </p:spTree>
    <p:extLst>
      <p:ext uri="{BB962C8B-B14F-4D97-AF65-F5344CB8AC3E}">
        <p14:creationId xmlns:p14="http://schemas.microsoft.com/office/powerpoint/2010/main" val="1581277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6</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社区临床决策支持需求分析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1" name="下箭头 20"/>
          <p:cNvSpPr/>
          <p:nvPr/>
        </p:nvSpPr>
        <p:spPr bwMode="auto">
          <a:xfrm>
            <a:off x="590577" y="4408864"/>
            <a:ext cx="576064" cy="972610"/>
          </a:xfrm>
          <a:prstGeom prst="downArrow">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TextBox 23"/>
          <p:cNvSpPr txBox="1"/>
          <p:nvPr/>
        </p:nvSpPr>
        <p:spPr>
          <a:xfrm>
            <a:off x="4283117" y="5365025"/>
            <a:ext cx="1214906" cy="738664"/>
          </a:xfrm>
          <a:prstGeom prst="rect">
            <a:avLst/>
          </a:prstGeom>
          <a:noFill/>
        </p:spPr>
        <p:txBody>
          <a:bodyPr wrap="square" rtlCol="0">
            <a:spAutoFit/>
          </a:bodyPr>
          <a:lstStyle/>
          <a:p>
            <a:r>
              <a:rPr lang="zh-CN" altLang="en-US" sz="1400" dirty="0" smtClean="0"/>
              <a:t>获取最新临床知识，提高医疗水平</a:t>
            </a:r>
            <a:endParaRPr lang="zh-CN" altLang="en-US" sz="1400" dirty="0"/>
          </a:p>
        </p:txBody>
      </p:sp>
      <p:sp>
        <p:nvSpPr>
          <p:cNvPr id="25" name="TextBox 24"/>
          <p:cNvSpPr txBox="1"/>
          <p:nvPr/>
        </p:nvSpPr>
        <p:spPr>
          <a:xfrm>
            <a:off x="1509433" y="5042920"/>
            <a:ext cx="1034130" cy="338554"/>
          </a:xfrm>
          <a:prstGeom prst="rect">
            <a:avLst/>
          </a:prstGeom>
          <a:noFill/>
        </p:spPr>
        <p:txBody>
          <a:bodyPr wrap="square" rtlCol="0">
            <a:spAutoFit/>
          </a:bodyPr>
          <a:lstStyle/>
          <a:p>
            <a:r>
              <a:rPr lang="zh-CN" altLang="en-US" sz="1600" dirty="0" smtClean="0"/>
              <a:t>领域专家</a:t>
            </a:r>
            <a:endParaRPr lang="en-US" altLang="zh-CN" sz="1600" dirty="0"/>
          </a:p>
        </p:txBody>
      </p:sp>
      <p:pic>
        <p:nvPicPr>
          <p:cNvPr id="26" name="Picture 2" descr="C:\Users\Vico\Desktop\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1526" y="3892696"/>
            <a:ext cx="902965" cy="10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3"/>
          <p:cNvSpPr>
            <a:spLocks/>
          </p:cNvSpPr>
          <p:nvPr/>
        </p:nvSpPr>
        <p:spPr bwMode="gray">
          <a:xfrm rot="4845318" flipV="1">
            <a:off x="3049614" y="3318735"/>
            <a:ext cx="554028" cy="1561172"/>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28" name="Picture 2" descr="C:\Users\Vico\Pictures\1102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016" y="3978632"/>
            <a:ext cx="99853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p:nvPr/>
        </p:nvSpPr>
        <p:spPr>
          <a:xfrm>
            <a:off x="4332695" y="4977169"/>
            <a:ext cx="1115751" cy="338554"/>
          </a:xfrm>
          <a:prstGeom prst="rect">
            <a:avLst/>
          </a:prstGeom>
          <a:noFill/>
        </p:spPr>
        <p:txBody>
          <a:bodyPr wrap="square" rtlCol="0">
            <a:spAutoFit/>
          </a:bodyPr>
          <a:lstStyle/>
          <a:p>
            <a:r>
              <a:rPr lang="zh-CN" altLang="en-US" sz="1600" dirty="0" smtClean="0"/>
              <a:t>社区医生</a:t>
            </a:r>
            <a:endParaRPr lang="zh-CN" altLang="en-US" sz="1600" dirty="0"/>
          </a:p>
        </p:txBody>
      </p:sp>
      <p:sp>
        <p:nvSpPr>
          <p:cNvPr id="31" name="Freeform 3"/>
          <p:cNvSpPr>
            <a:spLocks/>
          </p:cNvSpPr>
          <p:nvPr/>
        </p:nvSpPr>
        <p:spPr bwMode="gray">
          <a:xfrm rot="4752713" flipV="1">
            <a:off x="5927158" y="3285612"/>
            <a:ext cx="554028" cy="1647480"/>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32" name="Picture 4" descr="C:\Users\FGJ\Pictures\doct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7018" y="4097984"/>
            <a:ext cx="944660" cy="94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201548" y="5319060"/>
            <a:ext cx="1475423" cy="307777"/>
          </a:xfrm>
          <a:prstGeom prst="rect">
            <a:avLst/>
          </a:prstGeom>
          <a:noFill/>
        </p:spPr>
        <p:txBody>
          <a:bodyPr wrap="square" rtlCol="0">
            <a:spAutoFit/>
          </a:bodyPr>
          <a:lstStyle/>
          <a:p>
            <a:r>
              <a:rPr lang="zh-CN" altLang="en-US" sz="1400" dirty="0" smtClean="0"/>
              <a:t>知识的传播应用</a:t>
            </a:r>
            <a:endParaRPr lang="zh-CN" altLang="en-US" sz="1400" dirty="0"/>
          </a:p>
        </p:txBody>
      </p:sp>
      <p:sp>
        <p:nvSpPr>
          <p:cNvPr id="34" name="TextBox 33"/>
          <p:cNvSpPr txBox="1"/>
          <p:nvPr/>
        </p:nvSpPr>
        <p:spPr>
          <a:xfrm>
            <a:off x="7291526" y="5384100"/>
            <a:ext cx="1395274" cy="738664"/>
          </a:xfrm>
          <a:prstGeom prst="rect">
            <a:avLst/>
          </a:prstGeom>
          <a:noFill/>
        </p:spPr>
        <p:txBody>
          <a:bodyPr wrap="square" rtlCol="0">
            <a:spAutoFit/>
          </a:bodyPr>
          <a:lstStyle/>
          <a:p>
            <a:r>
              <a:rPr lang="zh-CN" altLang="en-US" sz="1400" dirty="0" smtClean="0"/>
              <a:t>满足常见病诊疗需求的高质量的医疗服务</a:t>
            </a:r>
            <a:endParaRPr lang="zh-CN" altLang="en-US" sz="1400" dirty="0"/>
          </a:p>
        </p:txBody>
      </p:sp>
      <p:sp>
        <p:nvSpPr>
          <p:cNvPr id="35" name="TextBox 34"/>
          <p:cNvSpPr txBox="1"/>
          <p:nvPr/>
        </p:nvSpPr>
        <p:spPr>
          <a:xfrm>
            <a:off x="170066" y="4215918"/>
            <a:ext cx="1747084" cy="307777"/>
          </a:xfrm>
          <a:prstGeom prst="rect">
            <a:avLst/>
          </a:prstGeom>
          <a:noFill/>
        </p:spPr>
        <p:txBody>
          <a:bodyPr wrap="square" rtlCol="0">
            <a:spAutoFit/>
          </a:bodyPr>
          <a:lstStyle/>
          <a:p>
            <a:r>
              <a:rPr lang="zh-CN" altLang="en-US" sz="1400" dirty="0" smtClean="0"/>
              <a:t>临床数据获取利用</a:t>
            </a:r>
            <a:endParaRPr lang="zh-CN" altLang="en-US" sz="1400" dirty="0"/>
          </a:p>
        </p:txBody>
      </p:sp>
      <p:sp>
        <p:nvSpPr>
          <p:cNvPr id="36" name="Freeform 5"/>
          <p:cNvSpPr>
            <a:spLocks/>
          </p:cNvSpPr>
          <p:nvPr/>
        </p:nvSpPr>
        <p:spPr bwMode="gray">
          <a:xfrm rot="9488641" flipV="1">
            <a:off x="2696581" y="4855674"/>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7" name="Freeform 5"/>
          <p:cNvSpPr>
            <a:spLocks/>
          </p:cNvSpPr>
          <p:nvPr/>
        </p:nvSpPr>
        <p:spPr bwMode="gray">
          <a:xfrm rot="9488641" flipV="1">
            <a:off x="5628972" y="4834859"/>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8" name="TextBox 37"/>
          <p:cNvSpPr txBox="1"/>
          <p:nvPr/>
        </p:nvSpPr>
        <p:spPr>
          <a:xfrm>
            <a:off x="7449728" y="4934707"/>
            <a:ext cx="758949" cy="338554"/>
          </a:xfrm>
          <a:prstGeom prst="rect">
            <a:avLst/>
          </a:prstGeom>
          <a:noFill/>
        </p:spPr>
        <p:txBody>
          <a:bodyPr wrap="square" rtlCol="0">
            <a:spAutoFit/>
          </a:bodyPr>
          <a:lstStyle/>
          <a:p>
            <a:r>
              <a:rPr lang="zh-CN" altLang="en-US" sz="1600" dirty="0" smtClean="0"/>
              <a:t>患者</a:t>
            </a:r>
            <a:endParaRPr lang="zh-CN" altLang="en-US" sz="1600" dirty="0"/>
          </a:p>
        </p:txBody>
      </p:sp>
      <p:sp>
        <p:nvSpPr>
          <p:cNvPr id="39" name="TextBox 38"/>
          <p:cNvSpPr txBox="1"/>
          <p:nvPr/>
        </p:nvSpPr>
        <p:spPr>
          <a:xfrm>
            <a:off x="409160" y="4685862"/>
            <a:ext cx="1184072" cy="307777"/>
          </a:xfrm>
          <a:prstGeom prst="rect">
            <a:avLst/>
          </a:prstGeom>
          <a:noFill/>
        </p:spPr>
        <p:txBody>
          <a:bodyPr wrap="square" rtlCol="0">
            <a:spAutoFit/>
          </a:bodyPr>
          <a:lstStyle/>
          <a:p>
            <a:r>
              <a:rPr lang="zh-CN" altLang="en-US" sz="1400" dirty="0" smtClean="0"/>
              <a:t>知识更新</a:t>
            </a:r>
            <a:endParaRPr lang="zh-CN" altLang="en-US" sz="1400" dirty="0"/>
          </a:p>
        </p:txBody>
      </p:sp>
      <p:sp>
        <p:nvSpPr>
          <p:cNvPr id="3" name="圆角矩形 2"/>
          <p:cNvSpPr/>
          <p:nvPr/>
        </p:nvSpPr>
        <p:spPr bwMode="auto">
          <a:xfrm>
            <a:off x="2195736" y="1628800"/>
            <a:ext cx="4680520" cy="576064"/>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 name="圆角矩形 3"/>
          <p:cNvSpPr/>
          <p:nvPr/>
        </p:nvSpPr>
        <p:spPr bwMode="auto">
          <a:xfrm>
            <a:off x="775361" y="2194052"/>
            <a:ext cx="2502273" cy="879977"/>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41" name="圆角矩形 40"/>
          <p:cNvSpPr/>
          <p:nvPr/>
        </p:nvSpPr>
        <p:spPr bwMode="auto">
          <a:xfrm>
            <a:off x="3287159" y="2194053"/>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42" name="圆角矩形 41"/>
          <p:cNvSpPr/>
          <p:nvPr/>
        </p:nvSpPr>
        <p:spPr bwMode="auto">
          <a:xfrm>
            <a:off x="5789432" y="2194053"/>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5" name="TextBox 4"/>
          <p:cNvSpPr txBox="1"/>
          <p:nvPr/>
        </p:nvSpPr>
        <p:spPr>
          <a:xfrm>
            <a:off x="2130430" y="1737114"/>
            <a:ext cx="4934775" cy="369332"/>
          </a:xfrm>
          <a:prstGeom prst="rect">
            <a:avLst/>
          </a:prstGeom>
          <a:noFill/>
        </p:spPr>
        <p:txBody>
          <a:bodyPr wrap="square" rtlCol="0">
            <a:spAutoFit/>
          </a:bodyPr>
          <a:lstStyle/>
          <a:p>
            <a:r>
              <a:rPr lang="en-US" altLang="zh-CN" dirty="0"/>
              <a:t>Three pillars for realizing the promise of CDS</a:t>
            </a:r>
          </a:p>
        </p:txBody>
      </p:sp>
      <p:sp>
        <p:nvSpPr>
          <p:cNvPr id="6" name="TextBox 5"/>
          <p:cNvSpPr txBox="1"/>
          <p:nvPr/>
        </p:nvSpPr>
        <p:spPr>
          <a:xfrm>
            <a:off x="878609" y="2204864"/>
            <a:ext cx="2253232" cy="923330"/>
          </a:xfrm>
          <a:prstGeom prst="rect">
            <a:avLst/>
          </a:prstGeom>
          <a:noFill/>
        </p:spPr>
        <p:txBody>
          <a:bodyPr wrap="square" rtlCol="0">
            <a:spAutoFit/>
          </a:bodyPr>
          <a:lstStyle/>
          <a:p>
            <a:r>
              <a:rPr lang="en-US" altLang="zh-CN" dirty="0"/>
              <a:t>1.Best Knowledge Available when needed</a:t>
            </a:r>
          </a:p>
        </p:txBody>
      </p:sp>
      <p:sp>
        <p:nvSpPr>
          <p:cNvPr id="9" name="TextBox 8"/>
          <p:cNvSpPr txBox="1"/>
          <p:nvPr/>
        </p:nvSpPr>
        <p:spPr>
          <a:xfrm>
            <a:off x="3397181" y="2310874"/>
            <a:ext cx="2277630" cy="646331"/>
          </a:xfrm>
          <a:prstGeom prst="rect">
            <a:avLst/>
          </a:prstGeom>
          <a:noFill/>
        </p:spPr>
        <p:txBody>
          <a:bodyPr wrap="square" rtlCol="0">
            <a:spAutoFit/>
          </a:bodyPr>
          <a:lstStyle/>
          <a:p>
            <a:r>
              <a:rPr lang="en-US" altLang="zh-CN" dirty="0"/>
              <a:t>2.High Adoption and Effective use </a:t>
            </a:r>
          </a:p>
        </p:txBody>
      </p:sp>
      <p:sp>
        <p:nvSpPr>
          <p:cNvPr id="10" name="TextBox 9"/>
          <p:cNvSpPr txBox="1"/>
          <p:nvPr/>
        </p:nvSpPr>
        <p:spPr>
          <a:xfrm>
            <a:off x="5919849" y="2150699"/>
            <a:ext cx="2494096" cy="923330"/>
          </a:xfrm>
          <a:prstGeom prst="rect">
            <a:avLst/>
          </a:prstGeom>
          <a:noFill/>
        </p:spPr>
        <p:txBody>
          <a:bodyPr wrap="square" rtlCol="0">
            <a:spAutoFit/>
          </a:bodyPr>
          <a:lstStyle/>
          <a:p>
            <a:r>
              <a:rPr lang="en-US" altLang="zh-CN" dirty="0"/>
              <a:t>3.Continuous Improvement of knowledge and CDS</a:t>
            </a:r>
          </a:p>
        </p:txBody>
      </p:sp>
      <p:sp>
        <p:nvSpPr>
          <p:cNvPr id="11" name="TextBox 10"/>
          <p:cNvSpPr txBox="1"/>
          <p:nvPr/>
        </p:nvSpPr>
        <p:spPr>
          <a:xfrm>
            <a:off x="2855111" y="5479823"/>
            <a:ext cx="864096" cy="276999"/>
          </a:xfrm>
          <a:prstGeom prst="rect">
            <a:avLst/>
          </a:prstGeom>
          <a:noFill/>
        </p:spPr>
        <p:txBody>
          <a:bodyPr wrap="square" rtlCol="0">
            <a:spAutoFit/>
          </a:bodyPr>
          <a:lstStyle/>
          <a:p>
            <a:r>
              <a:rPr lang="zh-CN" altLang="en-US" sz="1200" dirty="0" smtClean="0"/>
              <a:t>医学知识</a:t>
            </a:r>
            <a:endParaRPr lang="zh-CN" altLang="en-US" sz="1200" dirty="0"/>
          </a:p>
        </p:txBody>
      </p:sp>
      <p:sp>
        <p:nvSpPr>
          <p:cNvPr id="12" name="TextBox 11"/>
          <p:cNvSpPr txBox="1"/>
          <p:nvPr/>
        </p:nvSpPr>
        <p:spPr>
          <a:xfrm>
            <a:off x="2911184" y="3573016"/>
            <a:ext cx="924801" cy="276999"/>
          </a:xfrm>
          <a:prstGeom prst="rect">
            <a:avLst/>
          </a:prstGeom>
          <a:noFill/>
        </p:spPr>
        <p:txBody>
          <a:bodyPr wrap="square" rtlCol="0">
            <a:spAutoFit/>
          </a:bodyPr>
          <a:lstStyle>
            <a:defPPr>
              <a:defRPr lang="zh-CN"/>
            </a:defPPr>
            <a:lvl1pPr>
              <a:defRPr sz="1200"/>
            </a:lvl1pPr>
          </a:lstStyle>
          <a:p>
            <a:r>
              <a:rPr lang="zh-CN" altLang="en-US" dirty="0"/>
              <a:t>临床数据</a:t>
            </a:r>
          </a:p>
        </p:txBody>
      </p:sp>
      <p:sp>
        <p:nvSpPr>
          <p:cNvPr id="40" name="TextBox 39"/>
          <p:cNvSpPr txBox="1"/>
          <p:nvPr/>
        </p:nvSpPr>
        <p:spPr>
          <a:xfrm>
            <a:off x="5919849" y="5504779"/>
            <a:ext cx="864096" cy="276999"/>
          </a:xfrm>
          <a:prstGeom prst="rect">
            <a:avLst/>
          </a:prstGeom>
          <a:noFill/>
        </p:spPr>
        <p:txBody>
          <a:bodyPr wrap="square" rtlCol="0">
            <a:spAutoFit/>
          </a:bodyPr>
          <a:lstStyle/>
          <a:p>
            <a:r>
              <a:rPr lang="zh-CN" altLang="en-US" sz="1200" dirty="0" smtClean="0"/>
              <a:t>医疗服务</a:t>
            </a:r>
            <a:endParaRPr lang="zh-CN" altLang="en-US" sz="1200" dirty="0"/>
          </a:p>
        </p:txBody>
      </p:sp>
      <p:sp>
        <p:nvSpPr>
          <p:cNvPr id="43" name="TextBox 42"/>
          <p:cNvSpPr txBox="1"/>
          <p:nvPr/>
        </p:nvSpPr>
        <p:spPr>
          <a:xfrm>
            <a:off x="5759432" y="3562002"/>
            <a:ext cx="864096" cy="276999"/>
          </a:xfrm>
          <a:prstGeom prst="rect">
            <a:avLst/>
          </a:prstGeom>
          <a:noFill/>
        </p:spPr>
        <p:txBody>
          <a:bodyPr wrap="square" rtlCol="0">
            <a:spAutoFit/>
          </a:bodyPr>
          <a:lstStyle/>
          <a:p>
            <a:r>
              <a:rPr lang="zh-CN" altLang="en-US" sz="1200" dirty="0" smtClean="0"/>
              <a:t>患者数据</a:t>
            </a:r>
            <a:endParaRPr lang="zh-CN" altLang="en-US" sz="1200" dirty="0"/>
          </a:p>
        </p:txBody>
      </p:sp>
    </p:spTree>
    <p:extLst>
      <p:ext uri="{BB962C8B-B14F-4D97-AF65-F5344CB8AC3E}">
        <p14:creationId xmlns:p14="http://schemas.microsoft.com/office/powerpoint/2010/main" val="290513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7</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社区临床决策支持服务模式</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5"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3551" y="3429000"/>
            <a:ext cx="10144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2644" y="3412805"/>
            <a:ext cx="101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descr="C:\Users\Vico\Desktop\us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673" y="4894607"/>
            <a:ext cx="77628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 descr="C:\Users\FGJ\AppData\Roaming\SogouExplorer\Download\1351402053_Person_Undefined_Fe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032" y="4747037"/>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燕尾形箭头 31"/>
          <p:cNvSpPr/>
          <p:nvPr/>
        </p:nvSpPr>
        <p:spPr>
          <a:xfrm rot="9587891">
            <a:off x="3230761" y="3891187"/>
            <a:ext cx="530225" cy="338137"/>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3" name="燕尾形箭头 32"/>
          <p:cNvSpPr/>
          <p:nvPr/>
        </p:nvSpPr>
        <p:spPr>
          <a:xfrm rot="1724213">
            <a:off x="5141453" y="3872878"/>
            <a:ext cx="53181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4" name="上箭头 33"/>
          <p:cNvSpPr>
            <a:spLocks noChangeArrowheads="1"/>
          </p:cNvSpPr>
          <p:nvPr/>
        </p:nvSpPr>
        <p:spPr bwMode="auto">
          <a:xfrm>
            <a:off x="2965833" y="4371010"/>
            <a:ext cx="265113" cy="425450"/>
          </a:xfrm>
          <a:prstGeom prst="upArrow">
            <a:avLst>
              <a:gd name="adj1" fmla="val 50000"/>
              <a:gd name="adj2" fmla="val 50209"/>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5" name="下箭头 34"/>
          <p:cNvSpPr/>
          <p:nvPr/>
        </p:nvSpPr>
        <p:spPr>
          <a:xfrm>
            <a:off x="2271662" y="4433455"/>
            <a:ext cx="290512"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6" name="上箭头 35"/>
          <p:cNvSpPr>
            <a:spLocks noChangeArrowheads="1"/>
          </p:cNvSpPr>
          <p:nvPr/>
        </p:nvSpPr>
        <p:spPr bwMode="auto">
          <a:xfrm>
            <a:off x="6083351" y="4348187"/>
            <a:ext cx="233363" cy="425450"/>
          </a:xfrm>
          <a:prstGeom prst="upArrow">
            <a:avLst>
              <a:gd name="adj1" fmla="val 50000"/>
              <a:gd name="adj2" fmla="val 49857"/>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7" name="下箭头 36"/>
          <p:cNvSpPr/>
          <p:nvPr/>
        </p:nvSpPr>
        <p:spPr>
          <a:xfrm>
            <a:off x="6828664" y="4382879"/>
            <a:ext cx="238125"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8" name="右箭头 24"/>
          <p:cNvSpPr>
            <a:spLocks/>
          </p:cNvSpPr>
          <p:nvPr/>
        </p:nvSpPr>
        <p:spPr bwMode="auto">
          <a:xfrm rot="16200000">
            <a:off x="4444547" y="3315607"/>
            <a:ext cx="417512" cy="469900"/>
          </a:xfrm>
          <a:custGeom>
            <a:avLst/>
            <a:gdLst>
              <a:gd name="T0" fmla="*/ 0 w 834488"/>
              <a:gd name="T1" fmla="*/ 0 h 439714"/>
              <a:gd name="T2" fmla="*/ 658692 w 834488"/>
              <a:gd name="T3" fmla="*/ 177600 h 439714"/>
              <a:gd name="T4" fmla="*/ 658692 w 834488"/>
              <a:gd name="T5" fmla="*/ 62145 h 439714"/>
              <a:gd name="T6" fmla="*/ 836100 w 834488"/>
              <a:gd name="T7" fmla="*/ 293057 h 439714"/>
              <a:gd name="T8" fmla="*/ 658692 w 834488"/>
              <a:gd name="T9" fmla="*/ 523969 h 439714"/>
              <a:gd name="T10" fmla="*/ 658692 w 834488"/>
              <a:gd name="T11" fmla="*/ 408513 h 439714"/>
              <a:gd name="T12" fmla="*/ 19494 w 834488"/>
              <a:gd name="T13" fmla="*/ 573432 h 439714"/>
              <a:gd name="T14" fmla="*/ 0 w 834488"/>
              <a:gd name="T15" fmla="*/ 0 h 4397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4488" h="439714">
                <a:moveTo>
                  <a:pt x="0" y="0"/>
                </a:moveTo>
                <a:lnTo>
                  <a:pt x="657422" y="136186"/>
                </a:lnTo>
                <a:lnTo>
                  <a:pt x="657422" y="47653"/>
                </a:lnTo>
                <a:lnTo>
                  <a:pt x="834488" y="224719"/>
                </a:lnTo>
                <a:lnTo>
                  <a:pt x="657422" y="401785"/>
                </a:lnTo>
                <a:lnTo>
                  <a:pt x="657422" y="313252"/>
                </a:lnTo>
                <a:lnTo>
                  <a:pt x="19455" y="439714"/>
                </a:lnTo>
                <a:lnTo>
                  <a:pt x="0" y="0"/>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 name="下箭头 38"/>
          <p:cNvSpPr/>
          <p:nvPr/>
        </p:nvSpPr>
        <p:spPr>
          <a:xfrm>
            <a:off x="4265496" y="2363788"/>
            <a:ext cx="368300" cy="430212"/>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pic>
        <p:nvPicPr>
          <p:cNvPr id="40" name="Picture 2" descr="C:\Users\FGJ\Desktop\1349921491_data-center-px-pn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083" y="2794000"/>
            <a:ext cx="573581" cy="49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1628724" y="4370430"/>
            <a:ext cx="642938" cy="646331"/>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5B9BD5">
                    <a:lumMod val="50000"/>
                  </a:srgbClr>
                </a:solidFill>
                <a:effectLst/>
                <a:uLnTx/>
                <a:uFillTx/>
                <a:latin typeface="微软雅黑" pitchFamily="34" charset="-122"/>
                <a:ea typeface="微软雅黑" pitchFamily="34" charset="-122"/>
              </a:rPr>
              <a:t>诊疗服务</a:t>
            </a:r>
            <a:endParaRPr kumimoji="0" lang="zh-CN" altLang="en-US" sz="1800" b="0" i="0" u="none" strike="noStrike" kern="0" cap="none" spc="0" normalizeH="0" baseline="0" noProof="0" dirty="0">
              <a:ln>
                <a:noFill/>
              </a:ln>
              <a:solidFill>
                <a:srgbClr val="5B9BD5">
                  <a:lumMod val="50000"/>
                </a:srgbClr>
              </a:solidFill>
              <a:effectLst/>
              <a:uLnTx/>
              <a:uFillTx/>
              <a:latin typeface="微软雅黑" pitchFamily="34" charset="-122"/>
              <a:ea typeface="微软雅黑" pitchFamily="34" charset="-122"/>
            </a:endParaRPr>
          </a:p>
        </p:txBody>
      </p:sp>
      <p:sp>
        <p:nvSpPr>
          <p:cNvPr id="43" name="TextBox 42"/>
          <p:cNvSpPr txBox="1"/>
          <p:nvPr/>
        </p:nvSpPr>
        <p:spPr>
          <a:xfrm>
            <a:off x="3840046" y="2178050"/>
            <a:ext cx="1357312" cy="369888"/>
          </a:xfrm>
          <a:prstGeom prst="rect">
            <a:avLst/>
          </a:prstGeom>
          <a:noFill/>
          <a:ln w="25400" cap="flat" cmpd="sng" algn="ctr">
            <a:noFill/>
            <a:prstDash val="solid"/>
          </a:ln>
          <a:effectLst>
            <a:outerShdw blurRad="76200" dir="18900000" sy="23000" kx="-1200000" algn="bl" rotWithShape="0">
              <a:prstClr val="black">
                <a:alpha val="20000"/>
              </a:prstClr>
            </a:outerShdw>
          </a:effectLst>
        </p:spPr>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建立知识库</a:t>
            </a:r>
            <a:endParaRPr kumimoji="0" lang="zh-CN" alt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44" name="TextBox 43"/>
          <p:cNvSpPr txBox="1"/>
          <p:nvPr/>
        </p:nvSpPr>
        <p:spPr>
          <a:xfrm>
            <a:off x="5468819" y="4417788"/>
            <a:ext cx="825818"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临床</a:t>
            </a:r>
            <a:endParaRPr lang="en-US" altLang="zh-CN" kern="0" dirty="0" smtClean="0">
              <a:solidFill>
                <a:schemeClr val="accent5">
                  <a:lumMod val="25000"/>
                </a:schemeClr>
              </a:solidFill>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数据</a:t>
            </a:r>
            <a:endParaRPr kumimoji="0" lang="zh-CN" altLang="en-US" sz="1800" b="0" i="0" u="none" strike="noStrike" kern="0" cap="none" spc="0" normalizeH="0" baseline="0" noProof="0" dirty="0">
              <a:ln>
                <a:noFill/>
              </a:ln>
              <a:solidFill>
                <a:schemeClr val="accent5">
                  <a:lumMod val="25000"/>
                </a:schemeClr>
              </a:solidFill>
              <a:effectLst/>
              <a:uLnTx/>
              <a:uFillTx/>
              <a:latin typeface="微软雅黑" pitchFamily="34" charset="-122"/>
              <a:ea typeface="微软雅黑" pitchFamily="34" charset="-122"/>
            </a:endParaRPr>
          </a:p>
        </p:txBody>
      </p:sp>
      <p:pic>
        <p:nvPicPr>
          <p:cNvPr id="45" name="Picture 4" descr="C:\Users\Vico\Desktop\Hospita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833" y="1107281"/>
            <a:ext cx="131762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 descr="C:\Users\FGJ\Pictures\imagesCAULZML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359" y="3679632"/>
            <a:ext cx="960686" cy="96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燕尾形箭头 23"/>
          <p:cNvSpPr/>
          <p:nvPr/>
        </p:nvSpPr>
        <p:spPr>
          <a:xfrm rot="5628515">
            <a:off x="4121855" y="3317613"/>
            <a:ext cx="40618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0" name="TextBox 29"/>
          <p:cNvSpPr txBox="1"/>
          <p:nvPr/>
        </p:nvSpPr>
        <p:spPr>
          <a:xfrm>
            <a:off x="3761757" y="4428805"/>
            <a:ext cx="1670716" cy="30777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ED7D31">
                    <a:lumMod val="50000"/>
                  </a:srgbClr>
                </a:solidFill>
                <a:effectLst/>
                <a:uLnTx/>
                <a:uFillTx/>
                <a:latin typeface="微软雅黑" pitchFamily="34" charset="-122"/>
                <a:ea typeface="微软雅黑" pitchFamily="34" charset="-122"/>
              </a:rPr>
              <a:t>临床决策支持系统</a:t>
            </a:r>
            <a:endParaRPr kumimoji="0" lang="zh-CN" altLang="en-US" sz="1400" b="0" i="0" u="none" strike="noStrike" kern="0" cap="none" spc="0" normalizeH="0" baseline="0" noProof="0" dirty="0">
              <a:ln>
                <a:noFill/>
              </a:ln>
              <a:solidFill>
                <a:srgbClr val="ED7D31">
                  <a:lumMod val="50000"/>
                </a:srgbClr>
              </a:solidFill>
              <a:effectLst/>
              <a:uLnTx/>
              <a:uFillTx/>
              <a:latin typeface="微软雅黑" pitchFamily="34" charset="-122"/>
              <a:ea typeface="微软雅黑" pitchFamily="34" charset="-122"/>
            </a:endParaRPr>
          </a:p>
        </p:txBody>
      </p:sp>
      <p:pic>
        <p:nvPicPr>
          <p:cNvPr id="31" name="Picture 3" descr="C:\Users\Vico\Desktop\iphone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92825" y="4509682"/>
            <a:ext cx="331983" cy="33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3" descr="C:\Users\Vico\Desktop\iphone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63822" y="4447435"/>
            <a:ext cx="295272" cy="295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181140" y="1484784"/>
            <a:ext cx="1335076" cy="369332"/>
          </a:xfrm>
          <a:prstGeom prst="rect">
            <a:avLst/>
          </a:prstGeom>
          <a:noFill/>
        </p:spPr>
        <p:txBody>
          <a:bodyPr wrap="square" rtlCol="0">
            <a:spAutoFit/>
          </a:bodyPr>
          <a:lstStyle/>
          <a:p>
            <a:r>
              <a:rPr lang="zh-CN" altLang="en-US" dirty="0" smtClean="0"/>
              <a:t>中心医院</a:t>
            </a:r>
            <a:endParaRPr lang="zh-CN" altLang="en-US" dirty="0"/>
          </a:p>
        </p:txBody>
      </p:sp>
      <p:sp>
        <p:nvSpPr>
          <p:cNvPr id="48" name="TextBox 47"/>
          <p:cNvSpPr txBox="1"/>
          <p:nvPr/>
        </p:nvSpPr>
        <p:spPr>
          <a:xfrm>
            <a:off x="6709601" y="3708873"/>
            <a:ext cx="1335076" cy="369332"/>
          </a:xfrm>
          <a:prstGeom prst="rect">
            <a:avLst/>
          </a:prstGeom>
          <a:noFill/>
        </p:spPr>
        <p:txBody>
          <a:bodyPr wrap="square" rtlCol="0">
            <a:spAutoFit/>
          </a:bodyPr>
          <a:lstStyle/>
          <a:p>
            <a:r>
              <a:rPr lang="zh-CN" altLang="en-US" dirty="0" smtClean="0"/>
              <a:t>社区医院</a:t>
            </a:r>
            <a:endParaRPr lang="zh-CN" altLang="en-US" dirty="0"/>
          </a:p>
        </p:txBody>
      </p:sp>
      <p:sp>
        <p:nvSpPr>
          <p:cNvPr id="3" name="TextBox 2"/>
          <p:cNvSpPr txBox="1"/>
          <p:nvPr/>
        </p:nvSpPr>
        <p:spPr>
          <a:xfrm>
            <a:off x="7104864" y="5270392"/>
            <a:ext cx="936104" cy="369332"/>
          </a:xfrm>
          <a:prstGeom prst="rect">
            <a:avLst/>
          </a:prstGeom>
          <a:noFill/>
        </p:spPr>
        <p:txBody>
          <a:bodyPr wrap="square" rtlCol="0">
            <a:spAutoFit/>
          </a:bodyPr>
          <a:lstStyle/>
          <a:p>
            <a:r>
              <a:rPr lang="zh-CN" altLang="en-US" dirty="0" smtClean="0"/>
              <a:t>患者</a:t>
            </a:r>
            <a:endParaRPr lang="zh-CN" altLang="en-US" dirty="0"/>
          </a:p>
        </p:txBody>
      </p:sp>
      <p:sp>
        <p:nvSpPr>
          <p:cNvPr id="4" name="矩形 3"/>
          <p:cNvSpPr/>
          <p:nvPr/>
        </p:nvSpPr>
        <p:spPr>
          <a:xfrm>
            <a:off x="934706" y="5871683"/>
            <a:ext cx="7398180" cy="52322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研究目标：面向社区的疾病诊断决策支持系统</a:t>
            </a:r>
            <a:endParaRPr lang="zh-CN" alt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895352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研究目标：社区疾病诊断决策支持系统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0" name="圆角矩形 9"/>
          <p:cNvSpPr/>
          <p:nvPr/>
        </p:nvSpPr>
        <p:spPr bwMode="auto">
          <a:xfrm>
            <a:off x="1331640" y="1484784"/>
            <a:ext cx="5688632" cy="720079"/>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7" name="TextBox 36"/>
          <p:cNvSpPr txBox="1"/>
          <p:nvPr/>
        </p:nvSpPr>
        <p:spPr>
          <a:xfrm>
            <a:off x="2122491" y="1613990"/>
            <a:ext cx="4192107" cy="461665"/>
          </a:xfrm>
          <a:prstGeom prst="rect">
            <a:avLst/>
          </a:prstGeom>
          <a:noFill/>
        </p:spPr>
        <p:txBody>
          <a:bodyPr wrap="square" rtlCol="0">
            <a:spAutoFit/>
          </a:bodyPr>
          <a:lstStyle/>
          <a:p>
            <a:r>
              <a:rPr lang="zh-CN" altLang="en-US" sz="2400" b="1" dirty="0" smtClean="0"/>
              <a:t>社区疾病诊断决策支持系统</a:t>
            </a:r>
            <a:endParaRPr lang="zh-CN" altLang="en-US" sz="2400" b="1" dirty="0"/>
          </a:p>
        </p:txBody>
      </p:sp>
      <p:sp>
        <p:nvSpPr>
          <p:cNvPr id="11" name="下箭头 10"/>
          <p:cNvSpPr/>
          <p:nvPr/>
        </p:nvSpPr>
        <p:spPr bwMode="auto">
          <a:xfrm rot="1648090">
            <a:off x="2114289" y="2578518"/>
            <a:ext cx="547248" cy="720080"/>
          </a:xfrm>
          <a:prstGeom prst="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8" name="下箭头 37"/>
          <p:cNvSpPr/>
          <p:nvPr/>
        </p:nvSpPr>
        <p:spPr bwMode="auto">
          <a:xfrm rot="19017510">
            <a:off x="5882552" y="2582750"/>
            <a:ext cx="547248" cy="720080"/>
          </a:xfrm>
          <a:prstGeom prst="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TextBox 11"/>
          <p:cNvSpPr txBox="1"/>
          <p:nvPr/>
        </p:nvSpPr>
        <p:spPr>
          <a:xfrm>
            <a:off x="856384" y="3392685"/>
            <a:ext cx="3499592" cy="369332"/>
          </a:xfrm>
          <a:prstGeom prst="rect">
            <a:avLst/>
          </a:prstGeom>
          <a:noFill/>
        </p:spPr>
        <p:txBody>
          <a:bodyPr wrap="square" rtlCol="0">
            <a:spAutoFit/>
          </a:bodyPr>
          <a:lstStyle/>
          <a:p>
            <a:r>
              <a:rPr lang="zh-CN" altLang="en-US" dirty="0"/>
              <a:t>系统</a:t>
            </a:r>
            <a:r>
              <a:rPr lang="zh-CN" altLang="en-US" dirty="0" smtClean="0"/>
              <a:t>的用户范围广且分散各地</a:t>
            </a:r>
            <a:endParaRPr lang="zh-CN" altLang="en-US" dirty="0"/>
          </a:p>
        </p:txBody>
      </p:sp>
      <p:sp>
        <p:nvSpPr>
          <p:cNvPr id="13" name="TextBox 12"/>
          <p:cNvSpPr txBox="1"/>
          <p:nvPr/>
        </p:nvSpPr>
        <p:spPr>
          <a:xfrm>
            <a:off x="5373030" y="3384221"/>
            <a:ext cx="2799370" cy="646331"/>
          </a:xfrm>
          <a:prstGeom prst="rect">
            <a:avLst/>
          </a:prstGeom>
          <a:noFill/>
        </p:spPr>
        <p:txBody>
          <a:bodyPr wrap="square" rtlCol="0">
            <a:spAutoFit/>
          </a:bodyPr>
          <a:lstStyle/>
          <a:p>
            <a:r>
              <a:rPr lang="zh-CN" altLang="en-US" dirty="0"/>
              <a:t>系统</a:t>
            </a:r>
            <a:r>
              <a:rPr lang="zh-CN" altLang="en-US" dirty="0" smtClean="0"/>
              <a:t>的决策支持需要涵盖常见疾病的诊断</a:t>
            </a:r>
            <a:endParaRPr lang="zh-CN" altLang="en-US" dirty="0"/>
          </a:p>
        </p:txBody>
      </p:sp>
      <p:sp>
        <p:nvSpPr>
          <p:cNvPr id="41" name="圆角矩形 40"/>
          <p:cNvSpPr/>
          <p:nvPr/>
        </p:nvSpPr>
        <p:spPr bwMode="auto">
          <a:xfrm>
            <a:off x="2397352" y="5877272"/>
            <a:ext cx="3917248" cy="469371"/>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2" name="文本框 2"/>
          <p:cNvSpPr txBox="1"/>
          <p:nvPr/>
        </p:nvSpPr>
        <p:spPr>
          <a:xfrm>
            <a:off x="2579366" y="5927291"/>
            <a:ext cx="3870256" cy="369332"/>
          </a:xfrm>
          <a:prstGeom prst="rect">
            <a:avLst/>
          </a:prstGeom>
          <a:noFill/>
        </p:spPr>
        <p:txBody>
          <a:bodyPr wrap="square" rtlCol="0">
            <a:spAutoFit/>
          </a:bodyPr>
          <a:lstStyle/>
          <a:p>
            <a:r>
              <a:rPr lang="zh-CN" altLang="en-US" b="1" dirty="0" smtClean="0"/>
              <a:t>具备开放性、可扩展性的系统框架</a:t>
            </a:r>
            <a:endParaRPr lang="zh-CN" altLang="en-US" b="1" dirty="0"/>
          </a:p>
        </p:txBody>
      </p:sp>
      <p:pic>
        <p:nvPicPr>
          <p:cNvPr id="43" name="Picture 2" descr="D:\毕设\pictrute\p25-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752" y="4030552"/>
            <a:ext cx="1554170" cy="166497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360data\重要数据\我的图片\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813" y="3707386"/>
            <a:ext cx="23622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522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研究内容</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616144" y="2132856"/>
            <a:ext cx="7632848" cy="2585323"/>
          </a:xfrm>
          <a:prstGeom prst="rect">
            <a:avLst/>
          </a:prstGeom>
        </p:spPr>
        <p:txBody>
          <a:bodyPr wrap="square">
            <a:spAutoFit/>
          </a:bodyPr>
          <a:lstStyle/>
          <a:p>
            <a:pPr marL="285750" lvl="0" indent="-285750" algn="just">
              <a:lnSpc>
                <a:spcPct val="150000"/>
              </a:lnSpc>
              <a:spcAft>
                <a:spcPts val="0"/>
              </a:spcAft>
              <a:buFont typeface="Wingdings" pitchFamily="2" charset="2"/>
              <a:buChar char="Ø"/>
            </a:pPr>
            <a:r>
              <a:rPr lang="zh-CN" altLang="zh-CN" kern="100" dirty="0">
                <a:latin typeface="Calibri"/>
                <a:cs typeface="Times New Roman"/>
              </a:rPr>
              <a:t>调研社区医疗的现况</a:t>
            </a:r>
            <a:r>
              <a:rPr lang="zh-CN" altLang="zh-CN" kern="100" dirty="0" smtClean="0">
                <a:latin typeface="Calibri"/>
                <a:cs typeface="Times New Roman"/>
              </a:rPr>
              <a:t>，</a:t>
            </a:r>
            <a:r>
              <a:rPr lang="zh-CN" altLang="en-US" kern="100" dirty="0" smtClean="0">
                <a:latin typeface="Calibri"/>
                <a:cs typeface="Times New Roman"/>
              </a:rPr>
              <a:t>为解决社区医疗问题</a:t>
            </a:r>
            <a:r>
              <a:rPr lang="zh-CN" altLang="en-US" kern="100" dirty="0">
                <a:latin typeface="Calibri"/>
                <a:cs typeface="Times New Roman"/>
              </a:rPr>
              <a:t>，提出满足</a:t>
            </a:r>
            <a:r>
              <a:rPr lang="zh-CN" altLang="en-US" kern="100" dirty="0" smtClean="0">
                <a:latin typeface="Calibri"/>
                <a:cs typeface="Times New Roman"/>
              </a:rPr>
              <a:t>社区医疗需求的临床决策支持系统的服务模式，基于此模式分析研究社区疾病诊断决策支持系统</a:t>
            </a:r>
            <a:endParaRPr lang="en-US" altLang="zh-CN" kern="100" dirty="0">
              <a:latin typeface="Calibri"/>
              <a:cs typeface="Times New Roman"/>
            </a:endParaRPr>
          </a:p>
          <a:p>
            <a:pPr marL="285750" lvl="0" indent="-285750" algn="just">
              <a:lnSpc>
                <a:spcPct val="150000"/>
              </a:lnSpc>
              <a:spcAft>
                <a:spcPts val="0"/>
              </a:spcAft>
              <a:buFont typeface="Wingdings" pitchFamily="2" charset="2"/>
              <a:buChar char="Ø"/>
            </a:pPr>
            <a:r>
              <a:rPr lang="zh-CN" altLang="en-US" kern="100" dirty="0" smtClean="0">
                <a:latin typeface="Calibri"/>
                <a:cs typeface="Times New Roman"/>
              </a:rPr>
              <a:t>针对以上关键问题，设计</a:t>
            </a:r>
            <a:r>
              <a:rPr lang="zh-CN" altLang="en-US" kern="100" dirty="0">
                <a:latin typeface="Calibri"/>
                <a:cs typeface="Times New Roman"/>
              </a:rPr>
              <a:t>面向社区的临床决策系统的</a:t>
            </a:r>
            <a:r>
              <a:rPr lang="zh-CN" altLang="en-US" kern="100" dirty="0" smtClean="0">
                <a:latin typeface="Calibri"/>
                <a:cs typeface="Times New Roman"/>
              </a:rPr>
              <a:t>总体架构</a:t>
            </a:r>
            <a:endParaRPr lang="en-US" altLang="zh-CN" kern="100" dirty="0" smtClean="0">
              <a:latin typeface="Calibri"/>
              <a:cs typeface="Times New Roman"/>
            </a:endParaRPr>
          </a:p>
          <a:p>
            <a:pPr marL="285750" lvl="0" indent="-285750" algn="just">
              <a:lnSpc>
                <a:spcPct val="150000"/>
              </a:lnSpc>
              <a:spcAft>
                <a:spcPts val="0"/>
              </a:spcAft>
              <a:buFont typeface="Wingdings" pitchFamily="2" charset="2"/>
              <a:buChar char="Ø"/>
            </a:pPr>
            <a:r>
              <a:rPr lang="zh-CN" altLang="en-US" kern="100" dirty="0">
                <a:latin typeface="Calibri"/>
                <a:cs typeface="Times New Roman"/>
              </a:rPr>
              <a:t>以</a:t>
            </a:r>
            <a:r>
              <a:rPr lang="zh-CN" altLang="en-US" kern="100" dirty="0" smtClean="0">
                <a:latin typeface="Calibri"/>
                <a:cs typeface="Times New Roman"/>
              </a:rPr>
              <a:t>头痛</a:t>
            </a:r>
            <a:r>
              <a:rPr lang="zh-CN" altLang="en-US" kern="100" dirty="0">
                <a:latin typeface="Calibri"/>
                <a:cs typeface="Times New Roman"/>
              </a:rPr>
              <a:t>和老年痴呆</a:t>
            </a:r>
            <a:r>
              <a:rPr lang="zh-CN" altLang="en-US" kern="100" dirty="0" smtClean="0">
                <a:latin typeface="Calibri"/>
                <a:cs typeface="Times New Roman"/>
              </a:rPr>
              <a:t>症两种疾病为例，设计并实现原发性头痛的临床诊断决策支持系统和老年痴呆症诊断</a:t>
            </a:r>
            <a:r>
              <a:rPr lang="zh-CN" altLang="zh-CN" dirty="0" smtClean="0">
                <a:latin typeface="Calibri"/>
                <a:cs typeface="Times New Roman"/>
              </a:rPr>
              <a:t>决策支持系统</a:t>
            </a:r>
            <a:r>
              <a:rPr lang="zh-CN" altLang="en-US" dirty="0" smtClean="0">
                <a:latin typeface="Calibri"/>
                <a:cs typeface="Times New Roman"/>
              </a:rPr>
              <a:t>，并对系统进行临床评估</a:t>
            </a:r>
            <a:endParaRPr lang="en-US" altLang="zh-CN" dirty="0" smtClean="0">
              <a:latin typeface="Calibri"/>
              <a:cs typeface="Times New Roman"/>
            </a:endParaRPr>
          </a:p>
        </p:txBody>
      </p:sp>
    </p:spTree>
    <p:extLst>
      <p:ext uri="{BB962C8B-B14F-4D97-AF65-F5344CB8AC3E}">
        <p14:creationId xmlns:p14="http://schemas.microsoft.com/office/powerpoint/2010/main" val="17166239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Theme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The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Theme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11390</TotalTime>
  <Words>3140</Words>
  <Application>Microsoft Office PowerPoint</Application>
  <PresentationFormat>全屏显示(4:3)</PresentationFormat>
  <Paragraphs>555</Paragraphs>
  <Slides>44</Slides>
  <Notes>17</Notes>
  <HiddenSlides>0</HiddenSlides>
  <MMClips>0</MMClips>
  <ScaleCrop>false</ScaleCrop>
  <HeadingPairs>
    <vt:vector size="4" baseType="variant">
      <vt:variant>
        <vt:lpstr>主题</vt:lpstr>
      </vt:variant>
      <vt:variant>
        <vt:i4>3</vt:i4>
      </vt:variant>
      <vt:variant>
        <vt:lpstr>幻灯片标题</vt:lpstr>
      </vt:variant>
      <vt:variant>
        <vt:i4>44</vt:i4>
      </vt:variant>
    </vt:vector>
  </HeadingPairs>
  <TitlesOfParts>
    <vt:vector size="47" baseType="lpstr">
      <vt:lpstr>Office 主题​​</vt:lpstr>
      <vt:lpstr>默认设计模板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FGJ</dc:creator>
  <cp:lastModifiedBy>FGJ</cp:lastModifiedBy>
  <cp:revision>542</cp:revision>
  <dcterms:created xsi:type="dcterms:W3CDTF">2013-12-18T05:22:15Z</dcterms:created>
  <dcterms:modified xsi:type="dcterms:W3CDTF">2013-12-31T09:18:44Z</dcterms:modified>
</cp:coreProperties>
</file>